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24"/>
  </p:notesMasterIdLst>
  <p:handoutMasterIdLst>
    <p:handoutMasterId r:id="rId25"/>
  </p:handoutMasterIdLst>
  <p:sldIdLst>
    <p:sldId id="483" r:id="rId2"/>
    <p:sldId id="491" r:id="rId3"/>
    <p:sldId id="490" r:id="rId4"/>
    <p:sldId id="492" r:id="rId5"/>
    <p:sldId id="499" r:id="rId6"/>
    <p:sldId id="504" r:id="rId7"/>
    <p:sldId id="505" r:id="rId8"/>
    <p:sldId id="500" r:id="rId9"/>
    <p:sldId id="497" r:id="rId10"/>
    <p:sldId id="498" r:id="rId11"/>
    <p:sldId id="495" r:id="rId12"/>
    <p:sldId id="496" r:id="rId13"/>
    <p:sldId id="501" r:id="rId14"/>
    <p:sldId id="502" r:id="rId15"/>
    <p:sldId id="503" r:id="rId16"/>
    <p:sldId id="508" r:id="rId17"/>
    <p:sldId id="509" r:id="rId18"/>
    <p:sldId id="510" r:id="rId19"/>
    <p:sldId id="511" r:id="rId20"/>
    <p:sldId id="507" r:id="rId21"/>
    <p:sldId id="506" r:id="rId22"/>
    <p:sldId id="488" r:id="rId23"/>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8080"/>
    <a:srgbClr val="006666"/>
    <a:srgbClr val="CCCC00"/>
    <a:srgbClr val="006600"/>
    <a:srgbClr val="003300"/>
    <a:srgbClr val="00CC9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4636" autoAdjust="0"/>
  </p:normalViewPr>
  <p:slideViewPr>
    <p:cSldViewPr>
      <p:cViewPr varScale="1">
        <p:scale>
          <a:sx n="96" d="100"/>
          <a:sy n="96" d="100"/>
        </p:scale>
        <p:origin x="92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F50D54DD-A67C-EB8D-F8DE-1E4AB7B86694}"/>
              </a:ext>
            </a:extLst>
          </p:cNvPr>
          <p:cNvSpPr>
            <a:spLocks noGrp="1" noChangeArrowheads="1"/>
          </p:cNvSpPr>
          <p:nvPr>
            <p:ph type="hdr" sz="quarter"/>
          </p:nvPr>
        </p:nvSpPr>
        <p:spPr bwMode="auto">
          <a:xfrm>
            <a:off x="0"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de-DE"/>
          </a:p>
        </p:txBody>
      </p:sp>
      <p:sp>
        <p:nvSpPr>
          <p:cNvPr id="376835" name="Rectangle 3">
            <a:extLst>
              <a:ext uri="{FF2B5EF4-FFF2-40B4-BE49-F238E27FC236}">
                <a16:creationId xmlns:a16="http://schemas.microsoft.com/office/drawing/2014/main" id="{1EBEC2EB-2CF1-11DE-2958-91C28FE70DC9}"/>
              </a:ext>
            </a:extLst>
          </p:cNvPr>
          <p:cNvSpPr>
            <a:spLocks noGrp="1" noChangeArrowheads="1"/>
          </p:cNvSpPr>
          <p:nvPr>
            <p:ph type="dt" sz="quarter" idx="1"/>
          </p:nvPr>
        </p:nvSpPr>
        <p:spPr bwMode="auto">
          <a:xfrm>
            <a:off x="3849688"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p>
        </p:txBody>
      </p:sp>
      <p:sp>
        <p:nvSpPr>
          <p:cNvPr id="376836" name="Rectangle 4">
            <a:extLst>
              <a:ext uri="{FF2B5EF4-FFF2-40B4-BE49-F238E27FC236}">
                <a16:creationId xmlns:a16="http://schemas.microsoft.com/office/drawing/2014/main" id="{342BDCA8-FC9E-2822-AF9E-34CD2AD890E6}"/>
              </a:ext>
            </a:extLst>
          </p:cNvPr>
          <p:cNvSpPr>
            <a:spLocks noGrp="1" noChangeArrowheads="1"/>
          </p:cNvSpPr>
          <p:nvPr>
            <p:ph type="ftr" sz="quarter" idx="2"/>
          </p:nvPr>
        </p:nvSpPr>
        <p:spPr bwMode="auto">
          <a:xfrm>
            <a:off x="0"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de-DE"/>
          </a:p>
        </p:txBody>
      </p:sp>
      <p:sp>
        <p:nvSpPr>
          <p:cNvPr id="376837" name="Rectangle 5">
            <a:extLst>
              <a:ext uri="{FF2B5EF4-FFF2-40B4-BE49-F238E27FC236}">
                <a16:creationId xmlns:a16="http://schemas.microsoft.com/office/drawing/2014/main" id="{B3252AF3-2210-C3B9-EBBA-A17B3302BDF4}"/>
              </a:ext>
            </a:extLst>
          </p:cNvPr>
          <p:cNvSpPr>
            <a:spLocks noGrp="1" noChangeArrowheads="1"/>
          </p:cNvSpPr>
          <p:nvPr>
            <p:ph type="sldNum" sz="quarter" idx="3"/>
          </p:nvPr>
        </p:nvSpPr>
        <p:spPr bwMode="auto">
          <a:xfrm>
            <a:off x="3849688"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8960E58-1CCA-4D71-98B6-6C370DE3B36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AB62B65-0320-626D-B4EF-77CCC47B985C}"/>
              </a:ext>
            </a:extLst>
          </p:cNvPr>
          <p:cNvSpPr>
            <a:spLocks noGrp="1" noChangeArrowheads="1"/>
          </p:cNvSpPr>
          <p:nvPr>
            <p:ph type="hdr" sz="quarter"/>
          </p:nvPr>
        </p:nvSpPr>
        <p:spPr bwMode="auto">
          <a:xfrm>
            <a:off x="0"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de-DE"/>
          </a:p>
        </p:txBody>
      </p:sp>
      <p:sp>
        <p:nvSpPr>
          <p:cNvPr id="125955" name="Rectangle 3">
            <a:extLst>
              <a:ext uri="{FF2B5EF4-FFF2-40B4-BE49-F238E27FC236}">
                <a16:creationId xmlns:a16="http://schemas.microsoft.com/office/drawing/2014/main" id="{06739EEE-1DD2-AB1C-32E6-78E83506CA77}"/>
              </a:ext>
            </a:extLst>
          </p:cNvPr>
          <p:cNvSpPr>
            <a:spLocks noGrp="1" noChangeArrowheads="1"/>
          </p:cNvSpPr>
          <p:nvPr>
            <p:ph type="dt" idx="1"/>
          </p:nvPr>
        </p:nvSpPr>
        <p:spPr bwMode="auto">
          <a:xfrm>
            <a:off x="3851275"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p>
        </p:txBody>
      </p:sp>
      <p:sp>
        <p:nvSpPr>
          <p:cNvPr id="3076" name="Rectangle 4">
            <a:extLst>
              <a:ext uri="{FF2B5EF4-FFF2-40B4-BE49-F238E27FC236}">
                <a16:creationId xmlns:a16="http://schemas.microsoft.com/office/drawing/2014/main" id="{DF76C06B-ECC1-E92C-7D6A-10AF58CDC0F7}"/>
              </a:ext>
            </a:extLst>
          </p:cNvPr>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5957" name="Rectangle 5">
            <a:extLst>
              <a:ext uri="{FF2B5EF4-FFF2-40B4-BE49-F238E27FC236}">
                <a16:creationId xmlns:a16="http://schemas.microsoft.com/office/drawing/2014/main" id="{33FD128D-7ADF-6BF3-BF5A-3EF5E94D1DE5}"/>
              </a:ext>
            </a:extLst>
          </p:cNvPr>
          <p:cNvSpPr>
            <a:spLocks noGrp="1" noChangeArrowheads="1"/>
          </p:cNvSpPr>
          <p:nvPr>
            <p:ph type="body" sz="quarter" idx="3"/>
          </p:nvPr>
        </p:nvSpPr>
        <p:spPr bwMode="auto">
          <a:xfrm>
            <a:off x="906463" y="4714875"/>
            <a:ext cx="4984750" cy="44672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25958" name="Rectangle 6">
            <a:extLst>
              <a:ext uri="{FF2B5EF4-FFF2-40B4-BE49-F238E27FC236}">
                <a16:creationId xmlns:a16="http://schemas.microsoft.com/office/drawing/2014/main" id="{D06E26A7-227D-4966-4C8C-95D20487886B}"/>
              </a:ext>
            </a:extLst>
          </p:cNvPr>
          <p:cNvSpPr>
            <a:spLocks noGrp="1" noChangeArrowheads="1"/>
          </p:cNvSpPr>
          <p:nvPr>
            <p:ph type="ftr" sz="quarter" idx="4"/>
          </p:nvPr>
        </p:nvSpPr>
        <p:spPr bwMode="auto">
          <a:xfrm>
            <a:off x="0" y="9429750"/>
            <a:ext cx="2946400"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de-DE"/>
          </a:p>
        </p:txBody>
      </p:sp>
      <p:sp>
        <p:nvSpPr>
          <p:cNvPr id="125959" name="Rectangle 7">
            <a:extLst>
              <a:ext uri="{FF2B5EF4-FFF2-40B4-BE49-F238E27FC236}">
                <a16:creationId xmlns:a16="http://schemas.microsoft.com/office/drawing/2014/main" id="{4A0580BF-F1F3-6FC7-CB42-BB193FE4F389}"/>
              </a:ext>
            </a:extLst>
          </p:cNvPr>
          <p:cNvSpPr>
            <a:spLocks noGrp="1" noChangeArrowheads="1"/>
          </p:cNvSpPr>
          <p:nvPr>
            <p:ph type="sldNum" sz="quarter" idx="5"/>
          </p:nvPr>
        </p:nvSpPr>
        <p:spPr bwMode="auto">
          <a:xfrm>
            <a:off x="3851275" y="9429750"/>
            <a:ext cx="2946400"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D6E72CE-069C-4ABE-A196-4939EE6B97DB}"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6B9FB5C-DEFF-4F49-8C72-BF88A8B3A0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AF55C8-D3F9-4846-B2BD-1069DF916731}" type="slidenum">
              <a:rPr lang="de-DE" altLang="de-DE" smtClean="0"/>
              <a:pPr>
                <a:spcBef>
                  <a:spcPct val="0"/>
                </a:spcBef>
              </a:pPr>
              <a:t>1</a:t>
            </a:fld>
            <a:endParaRPr lang="de-DE" altLang="de-DE"/>
          </a:p>
        </p:txBody>
      </p:sp>
      <p:sp>
        <p:nvSpPr>
          <p:cNvPr id="6147" name="Rectangle 2">
            <a:extLst>
              <a:ext uri="{FF2B5EF4-FFF2-40B4-BE49-F238E27FC236}">
                <a16:creationId xmlns:a16="http://schemas.microsoft.com/office/drawing/2014/main" id="{31FB19EB-1669-41F5-BA13-AD6B99B92E5D}"/>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64D771AD-D5E3-4E64-AD75-949A632FA73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10</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536865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12</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103935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13</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2208532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14</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2712725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15</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4138825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16</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253570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17</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4166384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18</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4139163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19</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2327271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20</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222855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2</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2374586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21</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1495493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6DFDE38-979A-45CC-A7AB-469D18BE8C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EE2AAC-8513-4572-A8E2-448449FF4765}" type="slidenum">
              <a:rPr lang="de-DE" altLang="de-DE" smtClean="0"/>
              <a:pPr/>
              <a:t>22</a:t>
            </a:fld>
            <a:endParaRPr lang="de-DE" altLang="de-DE"/>
          </a:p>
        </p:txBody>
      </p:sp>
      <p:sp>
        <p:nvSpPr>
          <p:cNvPr id="32771" name="Rectangle 2">
            <a:extLst>
              <a:ext uri="{FF2B5EF4-FFF2-40B4-BE49-F238E27FC236}">
                <a16:creationId xmlns:a16="http://schemas.microsoft.com/office/drawing/2014/main" id="{8258394C-8CF0-4C61-A3CC-6A46331FE8CB}"/>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7CCA5A72-776B-4D23-A873-BD2EDC76A7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a:latin typeface="Arial" panose="020B0604020202020204" pitchFamily="34" charset="0"/>
            </a:endParaRPr>
          </a:p>
          <a:p>
            <a:pPr eaLnBrk="1" hangingPunct="1"/>
            <a:endParaRPr lang="de-DE" altLang="de-DE">
              <a:latin typeface="Arial" panose="020B0604020202020204" pitchFamily="34" charset="0"/>
            </a:endParaRPr>
          </a:p>
          <a:p>
            <a:pPr eaLnBrk="1" hangingPunct="1"/>
            <a:endParaRPr lang="de-DE" altLang="de-DE">
              <a:latin typeface="Arial" panose="020B0604020202020204" pitchFamily="34" charset="0"/>
            </a:endParaRPr>
          </a:p>
          <a:p>
            <a:pPr eaLnBrk="1" hangingPunct="1"/>
            <a:r>
              <a:rPr lang="de-DE" altLang="de-DE">
                <a:latin typeface="Arial" panose="020B0604020202020204" pitchFamily="34" charset="0"/>
              </a:rPr>
              <a:t>Paradebeispiel Euro-Club: (zu) leicht hineinzukommen; (zu) schwer, herauszukommen.</a:t>
            </a:r>
          </a:p>
        </p:txBody>
      </p:sp>
    </p:spTree>
    <p:extLst>
      <p:ext uri="{BB962C8B-B14F-4D97-AF65-F5344CB8AC3E}">
        <p14:creationId xmlns:p14="http://schemas.microsoft.com/office/powerpoint/2010/main" val="93410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C4C31FA1-5AF0-49B1-AB4A-B92F685CE0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22A818-D13D-4FF4-86FA-8008F592F86E}" type="slidenum">
              <a:rPr lang="de-DE" altLang="de-DE" smtClean="0"/>
              <a:pPr/>
              <a:t>3</a:t>
            </a:fld>
            <a:endParaRPr lang="de-DE" altLang="de-DE"/>
          </a:p>
        </p:txBody>
      </p:sp>
      <p:sp>
        <p:nvSpPr>
          <p:cNvPr id="12291" name="Rectangle 2">
            <a:extLst>
              <a:ext uri="{FF2B5EF4-FFF2-40B4-BE49-F238E27FC236}">
                <a16:creationId xmlns:a16="http://schemas.microsoft.com/office/drawing/2014/main" id="{C455E33E-29E1-4F6A-B257-CBDB8BEB6C95}"/>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61A4AB3C-4510-4177-841F-DDDDFC48518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25433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4</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1045089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5</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3787299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6</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1077526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7</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2411253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8</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3533501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BA68A2D5-3907-4E1E-BC8E-00912AC8BB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C8CFB6-13B1-4237-99FA-C8FE2DC4FF4B}" type="slidenum">
              <a:rPr lang="de-DE" altLang="de-DE" smtClean="0"/>
              <a:pPr/>
              <a:t>9</a:t>
            </a:fld>
            <a:endParaRPr lang="de-DE" altLang="de-DE"/>
          </a:p>
        </p:txBody>
      </p:sp>
      <p:sp>
        <p:nvSpPr>
          <p:cNvPr id="18435" name="Rectangle 2">
            <a:extLst>
              <a:ext uri="{FF2B5EF4-FFF2-40B4-BE49-F238E27FC236}">
                <a16:creationId xmlns:a16="http://schemas.microsoft.com/office/drawing/2014/main" id="{F49D44B1-54F4-471F-9903-E54D74626157}"/>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20ACF28-8EEF-4E05-8384-77230A8EC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1469393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AutoShape 7">
            <a:extLst>
              <a:ext uri="{FF2B5EF4-FFF2-40B4-BE49-F238E27FC236}">
                <a16:creationId xmlns:a16="http://schemas.microsoft.com/office/drawing/2014/main" id="{D47031B0-27A7-92C6-E993-DF6A371CA034}"/>
              </a:ext>
            </a:extLst>
          </p:cNvPr>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rgbClr val="003300"/>
          </a:solidFill>
          <a:ln w="9525">
            <a:solidFill>
              <a:srgbClr val="003300"/>
            </a:solidFill>
            <a:round/>
            <a:headEnd/>
            <a:tailEnd/>
          </a:ln>
        </p:spPr>
        <p:txBody>
          <a:bodyPr/>
          <a:lstStyle/>
          <a:p>
            <a:endParaRPr lang="de-DE"/>
          </a:p>
        </p:txBody>
      </p:sp>
      <p:sp>
        <p:nvSpPr>
          <p:cNvPr id="107522" name="Rectangle 2"/>
          <p:cNvSpPr>
            <a:spLocks noGrp="1" noChangeArrowheads="1"/>
          </p:cNvSpPr>
          <p:nvPr>
            <p:ph type="ctrTitle"/>
          </p:nvPr>
        </p:nvSpPr>
        <p:spPr>
          <a:xfrm>
            <a:off x="685800" y="990600"/>
            <a:ext cx="7772400" cy="1371600"/>
          </a:xfrm>
        </p:spPr>
        <p:txBody>
          <a:bodyPr/>
          <a:lstStyle>
            <a:lvl1pPr>
              <a:defRPr/>
            </a:lvl1pPr>
          </a:lstStyle>
          <a:p>
            <a:pPr lvl="0"/>
            <a:r>
              <a:rPr lang="en-US" noProof="0"/>
              <a:t>Mastertitelformat bearbeiten</a:t>
            </a:r>
          </a:p>
        </p:txBody>
      </p:sp>
      <p:sp>
        <p:nvSpPr>
          <p:cNvPr id="107523" name="Rectangle 3"/>
          <p:cNvSpPr>
            <a:spLocks noGrp="1" noChangeArrowheads="1"/>
          </p:cNvSpPr>
          <p:nvPr>
            <p:ph type="subTitle" idx="1"/>
          </p:nvPr>
        </p:nvSpPr>
        <p:spPr>
          <a:xfrm>
            <a:off x="1447800" y="3429000"/>
            <a:ext cx="7010400" cy="1600200"/>
          </a:xfrm>
        </p:spPr>
        <p:txBody>
          <a:bodyPr/>
          <a:lstStyle>
            <a:lvl1pPr marL="0" indent="0" algn="ctr">
              <a:buFont typeface="Wingdings" pitchFamily="2" charset="2"/>
              <a:buNone/>
              <a:defRPr/>
            </a:lvl1pPr>
          </a:lstStyle>
          <a:p>
            <a:pPr lvl="0"/>
            <a:r>
              <a:rPr lang="en-US" noProof="0"/>
              <a:t>Master-Untertitelformat bearbeiten</a:t>
            </a:r>
          </a:p>
        </p:txBody>
      </p:sp>
      <p:sp>
        <p:nvSpPr>
          <p:cNvPr id="3" name="Rectangle 4">
            <a:extLst>
              <a:ext uri="{FF2B5EF4-FFF2-40B4-BE49-F238E27FC236}">
                <a16:creationId xmlns:a16="http://schemas.microsoft.com/office/drawing/2014/main" id="{D3F12CDD-861C-8660-BD96-F474B214EA3E}"/>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2DF7F63-BB35-6555-F015-271187ED0CB0}"/>
              </a:ext>
            </a:extLst>
          </p:cNvPr>
          <p:cNvSpPr>
            <a:spLocks noGrp="1" noChangeArrowheads="1"/>
          </p:cNvSpPr>
          <p:nvPr>
            <p:ph type="ftr" sz="quarter" idx="11"/>
          </p:nvPr>
        </p:nvSpPr>
        <p:spPr>
          <a:xfrm>
            <a:off x="3124200" y="6248400"/>
            <a:ext cx="2895600" cy="457200"/>
          </a:xfrm>
        </p:spPr>
        <p:txBody>
          <a:bodyPr/>
          <a:lstStyle>
            <a:lvl1pPr>
              <a:defRPr/>
            </a:lvl1pPr>
          </a:lstStyle>
          <a:p>
            <a:pPr>
              <a:defRPr/>
            </a:pPr>
            <a:r>
              <a:rPr lang="en-US"/>
              <a:t>Prof. Dr. Michael Wohlgemuth</a:t>
            </a:r>
          </a:p>
        </p:txBody>
      </p:sp>
      <p:sp>
        <p:nvSpPr>
          <p:cNvPr id="5" name="Rectangle 6">
            <a:extLst>
              <a:ext uri="{FF2B5EF4-FFF2-40B4-BE49-F238E27FC236}">
                <a16:creationId xmlns:a16="http://schemas.microsoft.com/office/drawing/2014/main" id="{117B38C8-D85E-FCB0-C031-E01A462AEFAF}"/>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50D5E714-1427-48B4-8ED8-E6A0E8EBF07A}" type="slidenum">
              <a:rPr lang="en-US" altLang="de-DE"/>
              <a:pPr>
                <a:defRPr/>
              </a:pPr>
              <a:t>‹Nr.›</a:t>
            </a:fld>
            <a:endParaRPr lang="en-US" altLang="de-DE"/>
          </a:p>
        </p:txBody>
      </p:sp>
    </p:spTree>
    <p:extLst>
      <p:ext uri="{BB962C8B-B14F-4D97-AF65-F5344CB8AC3E}">
        <p14:creationId xmlns:p14="http://schemas.microsoft.com/office/powerpoint/2010/main" val="272770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A484A726-A495-A5A9-5572-0A2708E1A8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AED1F0ED-76BE-37A4-9264-2F0D34CDF970}"/>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6" name="Rectangle 8">
            <a:extLst>
              <a:ext uri="{FF2B5EF4-FFF2-40B4-BE49-F238E27FC236}">
                <a16:creationId xmlns:a16="http://schemas.microsoft.com/office/drawing/2014/main" id="{B8C4AE5A-72F1-FC21-C165-922B3B1AD4EC}"/>
              </a:ext>
            </a:extLst>
          </p:cNvPr>
          <p:cNvSpPr>
            <a:spLocks noGrp="1" noChangeArrowheads="1"/>
          </p:cNvSpPr>
          <p:nvPr>
            <p:ph type="sldNum" sz="quarter" idx="12"/>
          </p:nvPr>
        </p:nvSpPr>
        <p:spPr>
          <a:ln/>
        </p:spPr>
        <p:txBody>
          <a:bodyPr/>
          <a:lstStyle>
            <a:lvl1pPr>
              <a:defRPr/>
            </a:lvl1pPr>
          </a:lstStyle>
          <a:p>
            <a:pPr>
              <a:defRPr/>
            </a:pPr>
            <a:fld id="{C096781F-2FE2-4509-8293-C163E8B27642}" type="slidenum">
              <a:rPr lang="en-US" altLang="de-DE"/>
              <a:pPr>
                <a:defRPr/>
              </a:pPr>
              <a:t>‹Nr.›</a:t>
            </a:fld>
            <a:endParaRPr lang="en-US" altLang="de-DE"/>
          </a:p>
        </p:txBody>
      </p:sp>
    </p:spTree>
    <p:extLst>
      <p:ext uri="{BB962C8B-B14F-4D97-AF65-F5344CB8AC3E}">
        <p14:creationId xmlns:p14="http://schemas.microsoft.com/office/powerpoint/2010/main" val="143006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73838" y="304800"/>
            <a:ext cx="2001837" cy="5715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66738" y="304800"/>
            <a:ext cx="5854700" cy="5715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CDD18368-63AB-EC04-9576-06ACDEF4CF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F453E4F-029A-DA20-AB61-F87B0B215DC5}"/>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6" name="Rectangle 8">
            <a:extLst>
              <a:ext uri="{FF2B5EF4-FFF2-40B4-BE49-F238E27FC236}">
                <a16:creationId xmlns:a16="http://schemas.microsoft.com/office/drawing/2014/main" id="{B1DF9DDF-227E-D5A1-A6C4-FC1E5479D180}"/>
              </a:ext>
            </a:extLst>
          </p:cNvPr>
          <p:cNvSpPr>
            <a:spLocks noGrp="1" noChangeArrowheads="1"/>
          </p:cNvSpPr>
          <p:nvPr>
            <p:ph type="sldNum" sz="quarter" idx="12"/>
          </p:nvPr>
        </p:nvSpPr>
        <p:spPr>
          <a:ln/>
        </p:spPr>
        <p:txBody>
          <a:bodyPr/>
          <a:lstStyle>
            <a:lvl1pPr>
              <a:defRPr/>
            </a:lvl1pPr>
          </a:lstStyle>
          <a:p>
            <a:pPr>
              <a:defRPr/>
            </a:pPr>
            <a:fld id="{89819F05-1C69-480E-8B08-EAAE7BA95C66}" type="slidenum">
              <a:rPr lang="en-US" altLang="de-DE"/>
              <a:pPr>
                <a:defRPr/>
              </a:pPr>
              <a:t>‹Nr.›</a:t>
            </a:fld>
            <a:endParaRPr lang="en-US" altLang="de-DE"/>
          </a:p>
        </p:txBody>
      </p:sp>
    </p:spTree>
    <p:extLst>
      <p:ext uri="{BB962C8B-B14F-4D97-AF65-F5344CB8AC3E}">
        <p14:creationId xmlns:p14="http://schemas.microsoft.com/office/powerpoint/2010/main" val="1555263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74675" y="304800"/>
            <a:ext cx="8001000" cy="1216025"/>
          </a:xfrm>
        </p:spPr>
        <p:txBody>
          <a:bodyPr/>
          <a:lstStyle/>
          <a:p>
            <a:r>
              <a:rPr lang="de-DE"/>
              <a:t>Titelmasterformat durch Klicken bearbeiten</a:t>
            </a:r>
          </a:p>
        </p:txBody>
      </p:sp>
      <p:sp>
        <p:nvSpPr>
          <p:cNvPr id="3" name="Textplatzhalter 2"/>
          <p:cNvSpPr>
            <a:spLocks noGrp="1"/>
          </p:cNvSpPr>
          <p:nvPr>
            <p:ph type="body" sz="half" idx="1"/>
          </p:nvPr>
        </p:nvSpPr>
        <p:spPr>
          <a:xfrm>
            <a:off x="566738" y="1752600"/>
            <a:ext cx="3924300" cy="4267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3438" y="1752600"/>
            <a:ext cx="3924300" cy="4267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759DEA39-C182-17A5-3F3B-63380BB136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07FF81C-7A81-353B-5E9E-EDA13DCDD358}"/>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7" name="Rectangle 8">
            <a:extLst>
              <a:ext uri="{FF2B5EF4-FFF2-40B4-BE49-F238E27FC236}">
                <a16:creationId xmlns:a16="http://schemas.microsoft.com/office/drawing/2014/main" id="{9DE23A49-4C9D-DCBE-D69A-DC9521312C50}"/>
              </a:ext>
            </a:extLst>
          </p:cNvPr>
          <p:cNvSpPr>
            <a:spLocks noGrp="1" noChangeArrowheads="1"/>
          </p:cNvSpPr>
          <p:nvPr>
            <p:ph type="sldNum" sz="quarter" idx="12"/>
          </p:nvPr>
        </p:nvSpPr>
        <p:spPr>
          <a:ln/>
        </p:spPr>
        <p:txBody>
          <a:bodyPr/>
          <a:lstStyle>
            <a:lvl1pPr>
              <a:defRPr/>
            </a:lvl1pPr>
          </a:lstStyle>
          <a:p>
            <a:pPr>
              <a:defRPr/>
            </a:pPr>
            <a:fld id="{D5ED581E-7B59-4E5A-890F-0DF1506E0D20}" type="slidenum">
              <a:rPr lang="en-US" altLang="de-DE"/>
              <a:pPr>
                <a:defRPr/>
              </a:pPr>
              <a:t>‹Nr.›</a:t>
            </a:fld>
            <a:endParaRPr lang="en-US" altLang="de-DE"/>
          </a:p>
        </p:txBody>
      </p:sp>
    </p:spTree>
    <p:extLst>
      <p:ext uri="{BB962C8B-B14F-4D97-AF65-F5344CB8AC3E}">
        <p14:creationId xmlns:p14="http://schemas.microsoft.com/office/powerpoint/2010/main" val="1836527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74675" y="304800"/>
            <a:ext cx="8001000" cy="1216025"/>
          </a:xfrm>
        </p:spPr>
        <p:txBody>
          <a:bodyPr/>
          <a:lstStyle/>
          <a:p>
            <a:r>
              <a:rPr lang="de-DE"/>
              <a:t>Titelmasterformat durch Klicken bearbeiten</a:t>
            </a:r>
          </a:p>
        </p:txBody>
      </p:sp>
      <p:sp>
        <p:nvSpPr>
          <p:cNvPr id="3" name="Inhaltsplatzhalter 2"/>
          <p:cNvSpPr>
            <a:spLocks noGrp="1"/>
          </p:cNvSpPr>
          <p:nvPr>
            <p:ph sz="half" idx="1"/>
          </p:nvPr>
        </p:nvSpPr>
        <p:spPr>
          <a:xfrm>
            <a:off x="566738" y="1752600"/>
            <a:ext cx="3924300" cy="4267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643438" y="1752600"/>
            <a:ext cx="3924300" cy="4267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612DF6D5-AB7E-9394-55C8-4C89210EAB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20AFC97-717C-A1FD-3695-E3C12BE93BEC}"/>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7" name="Rectangle 8">
            <a:extLst>
              <a:ext uri="{FF2B5EF4-FFF2-40B4-BE49-F238E27FC236}">
                <a16:creationId xmlns:a16="http://schemas.microsoft.com/office/drawing/2014/main" id="{07D55B71-ACF3-A81C-86E6-AC99F1A1E6E3}"/>
              </a:ext>
            </a:extLst>
          </p:cNvPr>
          <p:cNvSpPr>
            <a:spLocks noGrp="1" noChangeArrowheads="1"/>
          </p:cNvSpPr>
          <p:nvPr>
            <p:ph type="sldNum" sz="quarter" idx="12"/>
          </p:nvPr>
        </p:nvSpPr>
        <p:spPr>
          <a:ln/>
        </p:spPr>
        <p:txBody>
          <a:bodyPr/>
          <a:lstStyle>
            <a:lvl1pPr>
              <a:defRPr/>
            </a:lvl1pPr>
          </a:lstStyle>
          <a:p>
            <a:pPr>
              <a:defRPr/>
            </a:pPr>
            <a:fld id="{B08D07EB-DB15-42F6-A35B-C87F241600B4}" type="slidenum">
              <a:rPr lang="en-US" altLang="de-DE"/>
              <a:pPr>
                <a:defRPr/>
              </a:pPr>
              <a:t>‹Nr.›</a:t>
            </a:fld>
            <a:endParaRPr lang="en-US" altLang="de-DE"/>
          </a:p>
        </p:txBody>
      </p:sp>
    </p:spTree>
    <p:extLst>
      <p:ext uri="{BB962C8B-B14F-4D97-AF65-F5344CB8AC3E}">
        <p14:creationId xmlns:p14="http://schemas.microsoft.com/office/powerpoint/2010/main" val="394629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CBDDD8F0-A8AA-2B9E-8862-8A841946F4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E8CCEA5E-F22B-AD09-7864-5B3911414FA1}"/>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6" name="Rectangle 8">
            <a:extLst>
              <a:ext uri="{FF2B5EF4-FFF2-40B4-BE49-F238E27FC236}">
                <a16:creationId xmlns:a16="http://schemas.microsoft.com/office/drawing/2014/main" id="{9E6F27E5-F796-0A51-1DB7-07F56D5254DE}"/>
              </a:ext>
            </a:extLst>
          </p:cNvPr>
          <p:cNvSpPr>
            <a:spLocks noGrp="1" noChangeArrowheads="1"/>
          </p:cNvSpPr>
          <p:nvPr>
            <p:ph type="sldNum" sz="quarter" idx="12"/>
          </p:nvPr>
        </p:nvSpPr>
        <p:spPr>
          <a:ln/>
        </p:spPr>
        <p:txBody>
          <a:bodyPr/>
          <a:lstStyle>
            <a:lvl1pPr>
              <a:defRPr/>
            </a:lvl1pPr>
          </a:lstStyle>
          <a:p>
            <a:pPr>
              <a:defRPr/>
            </a:pPr>
            <a:fld id="{65D79F77-7702-4CED-BE10-9FEF17276802}" type="slidenum">
              <a:rPr lang="en-US" altLang="de-DE"/>
              <a:pPr>
                <a:defRPr/>
              </a:pPr>
              <a:t>‹Nr.›</a:t>
            </a:fld>
            <a:endParaRPr lang="en-US" altLang="de-DE"/>
          </a:p>
        </p:txBody>
      </p:sp>
    </p:spTree>
    <p:extLst>
      <p:ext uri="{BB962C8B-B14F-4D97-AF65-F5344CB8AC3E}">
        <p14:creationId xmlns:p14="http://schemas.microsoft.com/office/powerpoint/2010/main" val="564199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a:extLst>
              <a:ext uri="{FF2B5EF4-FFF2-40B4-BE49-F238E27FC236}">
                <a16:creationId xmlns:a16="http://schemas.microsoft.com/office/drawing/2014/main" id="{A97C4B62-E240-1BF0-8B2D-6B6BADDDAA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5FB5C4D-2367-B65B-AC57-89469B7A3286}"/>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6" name="Rectangle 8">
            <a:extLst>
              <a:ext uri="{FF2B5EF4-FFF2-40B4-BE49-F238E27FC236}">
                <a16:creationId xmlns:a16="http://schemas.microsoft.com/office/drawing/2014/main" id="{D6D7EC40-8EF7-4396-1D59-E61414F634AB}"/>
              </a:ext>
            </a:extLst>
          </p:cNvPr>
          <p:cNvSpPr>
            <a:spLocks noGrp="1" noChangeArrowheads="1"/>
          </p:cNvSpPr>
          <p:nvPr>
            <p:ph type="sldNum" sz="quarter" idx="12"/>
          </p:nvPr>
        </p:nvSpPr>
        <p:spPr>
          <a:ln/>
        </p:spPr>
        <p:txBody>
          <a:bodyPr/>
          <a:lstStyle>
            <a:lvl1pPr>
              <a:defRPr/>
            </a:lvl1pPr>
          </a:lstStyle>
          <a:p>
            <a:pPr>
              <a:defRPr/>
            </a:pPr>
            <a:fld id="{7ED099CB-6336-40AB-BD7A-17FA02439EA3}" type="slidenum">
              <a:rPr lang="en-US" altLang="de-DE"/>
              <a:pPr>
                <a:defRPr/>
              </a:pPr>
              <a:t>‹Nr.›</a:t>
            </a:fld>
            <a:endParaRPr lang="en-US" altLang="de-DE"/>
          </a:p>
        </p:txBody>
      </p:sp>
    </p:spTree>
    <p:extLst>
      <p:ext uri="{BB962C8B-B14F-4D97-AF65-F5344CB8AC3E}">
        <p14:creationId xmlns:p14="http://schemas.microsoft.com/office/powerpoint/2010/main" val="252375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D026C3AE-074A-676C-0B9E-0B6CB5CEFA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B3E7E5F-D15A-9F66-F46D-50B6B3B70BA1}"/>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7" name="Rectangle 8">
            <a:extLst>
              <a:ext uri="{FF2B5EF4-FFF2-40B4-BE49-F238E27FC236}">
                <a16:creationId xmlns:a16="http://schemas.microsoft.com/office/drawing/2014/main" id="{4D6A6FFC-1C19-CE04-4245-01A4AF389B4F}"/>
              </a:ext>
            </a:extLst>
          </p:cNvPr>
          <p:cNvSpPr>
            <a:spLocks noGrp="1" noChangeArrowheads="1"/>
          </p:cNvSpPr>
          <p:nvPr>
            <p:ph type="sldNum" sz="quarter" idx="12"/>
          </p:nvPr>
        </p:nvSpPr>
        <p:spPr>
          <a:ln/>
        </p:spPr>
        <p:txBody>
          <a:bodyPr/>
          <a:lstStyle>
            <a:lvl1pPr>
              <a:defRPr/>
            </a:lvl1pPr>
          </a:lstStyle>
          <a:p>
            <a:pPr>
              <a:defRPr/>
            </a:pPr>
            <a:fld id="{42ED12E8-99E0-45DE-81C2-8C713AAF53A9}" type="slidenum">
              <a:rPr lang="en-US" altLang="de-DE"/>
              <a:pPr>
                <a:defRPr/>
              </a:pPr>
              <a:t>‹Nr.›</a:t>
            </a:fld>
            <a:endParaRPr lang="en-US" altLang="de-DE"/>
          </a:p>
        </p:txBody>
      </p:sp>
    </p:spTree>
    <p:extLst>
      <p:ext uri="{BB962C8B-B14F-4D97-AF65-F5344CB8AC3E}">
        <p14:creationId xmlns:p14="http://schemas.microsoft.com/office/powerpoint/2010/main" val="206191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6332A508-8DD9-B660-BEDB-4D35BAAE08C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EFA36D59-20B3-898C-E4EB-B780D7143784}"/>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9" name="Rectangle 8">
            <a:extLst>
              <a:ext uri="{FF2B5EF4-FFF2-40B4-BE49-F238E27FC236}">
                <a16:creationId xmlns:a16="http://schemas.microsoft.com/office/drawing/2014/main" id="{23904E3A-6359-0B99-C63F-E5323B118963}"/>
              </a:ext>
            </a:extLst>
          </p:cNvPr>
          <p:cNvSpPr>
            <a:spLocks noGrp="1" noChangeArrowheads="1"/>
          </p:cNvSpPr>
          <p:nvPr>
            <p:ph type="sldNum" sz="quarter" idx="12"/>
          </p:nvPr>
        </p:nvSpPr>
        <p:spPr>
          <a:ln/>
        </p:spPr>
        <p:txBody>
          <a:bodyPr/>
          <a:lstStyle>
            <a:lvl1pPr>
              <a:defRPr/>
            </a:lvl1pPr>
          </a:lstStyle>
          <a:p>
            <a:pPr>
              <a:defRPr/>
            </a:pPr>
            <a:fld id="{2FE4388D-BFEB-4FF3-A521-E9FC830CF134}" type="slidenum">
              <a:rPr lang="en-US" altLang="de-DE"/>
              <a:pPr>
                <a:defRPr/>
              </a:pPr>
              <a:t>‹Nr.›</a:t>
            </a:fld>
            <a:endParaRPr lang="en-US" altLang="de-DE"/>
          </a:p>
        </p:txBody>
      </p:sp>
    </p:spTree>
    <p:extLst>
      <p:ext uri="{BB962C8B-B14F-4D97-AF65-F5344CB8AC3E}">
        <p14:creationId xmlns:p14="http://schemas.microsoft.com/office/powerpoint/2010/main" val="2769476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6CA3D320-429B-1B13-B674-846FC8C4267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4983A30F-AC2E-9E4C-1CDB-E27377658118}"/>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5" name="Rectangle 8">
            <a:extLst>
              <a:ext uri="{FF2B5EF4-FFF2-40B4-BE49-F238E27FC236}">
                <a16:creationId xmlns:a16="http://schemas.microsoft.com/office/drawing/2014/main" id="{2B9B3304-3D8A-1CB9-D2D9-822BB040529C}"/>
              </a:ext>
            </a:extLst>
          </p:cNvPr>
          <p:cNvSpPr>
            <a:spLocks noGrp="1" noChangeArrowheads="1"/>
          </p:cNvSpPr>
          <p:nvPr>
            <p:ph type="sldNum" sz="quarter" idx="12"/>
          </p:nvPr>
        </p:nvSpPr>
        <p:spPr>
          <a:ln/>
        </p:spPr>
        <p:txBody>
          <a:bodyPr/>
          <a:lstStyle>
            <a:lvl1pPr>
              <a:defRPr/>
            </a:lvl1pPr>
          </a:lstStyle>
          <a:p>
            <a:pPr>
              <a:defRPr/>
            </a:pPr>
            <a:fld id="{1D1347E7-79D0-4D08-9016-37C3DE0F8DBF}" type="slidenum">
              <a:rPr lang="en-US" altLang="de-DE"/>
              <a:pPr>
                <a:defRPr/>
              </a:pPr>
              <a:t>‹Nr.›</a:t>
            </a:fld>
            <a:endParaRPr lang="en-US" altLang="de-DE"/>
          </a:p>
        </p:txBody>
      </p:sp>
    </p:spTree>
    <p:extLst>
      <p:ext uri="{BB962C8B-B14F-4D97-AF65-F5344CB8AC3E}">
        <p14:creationId xmlns:p14="http://schemas.microsoft.com/office/powerpoint/2010/main" val="958337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EA1E164-AA05-3E00-9A7C-207E0BC6C9B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7">
            <a:extLst>
              <a:ext uri="{FF2B5EF4-FFF2-40B4-BE49-F238E27FC236}">
                <a16:creationId xmlns:a16="http://schemas.microsoft.com/office/drawing/2014/main" id="{887F7D55-7791-2005-77D6-7F3614A5542E}"/>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4" name="Rectangle 8">
            <a:extLst>
              <a:ext uri="{FF2B5EF4-FFF2-40B4-BE49-F238E27FC236}">
                <a16:creationId xmlns:a16="http://schemas.microsoft.com/office/drawing/2014/main" id="{DE5D77A4-F566-A870-B129-C5469600BF1A}"/>
              </a:ext>
            </a:extLst>
          </p:cNvPr>
          <p:cNvSpPr>
            <a:spLocks noGrp="1" noChangeArrowheads="1"/>
          </p:cNvSpPr>
          <p:nvPr>
            <p:ph type="sldNum" sz="quarter" idx="12"/>
          </p:nvPr>
        </p:nvSpPr>
        <p:spPr>
          <a:ln/>
        </p:spPr>
        <p:txBody>
          <a:bodyPr/>
          <a:lstStyle>
            <a:lvl1pPr>
              <a:defRPr/>
            </a:lvl1pPr>
          </a:lstStyle>
          <a:p>
            <a:pPr>
              <a:defRPr/>
            </a:pPr>
            <a:fld id="{F13EA6A4-8C50-4C6D-9A94-042E3153DA68}" type="slidenum">
              <a:rPr lang="en-US" altLang="de-DE"/>
              <a:pPr>
                <a:defRPr/>
              </a:pPr>
              <a:t>‹Nr.›</a:t>
            </a:fld>
            <a:endParaRPr lang="en-US" altLang="de-DE"/>
          </a:p>
        </p:txBody>
      </p:sp>
    </p:spTree>
    <p:extLst>
      <p:ext uri="{BB962C8B-B14F-4D97-AF65-F5344CB8AC3E}">
        <p14:creationId xmlns:p14="http://schemas.microsoft.com/office/powerpoint/2010/main" val="183623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83A7360B-BBB4-5703-8C09-DA8A523861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F622E69-4123-7062-2A86-DBFE71BC2CE0}"/>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7" name="Rectangle 8">
            <a:extLst>
              <a:ext uri="{FF2B5EF4-FFF2-40B4-BE49-F238E27FC236}">
                <a16:creationId xmlns:a16="http://schemas.microsoft.com/office/drawing/2014/main" id="{EE6500B2-1A42-C8C3-B7E2-8AB8006A343E}"/>
              </a:ext>
            </a:extLst>
          </p:cNvPr>
          <p:cNvSpPr>
            <a:spLocks noGrp="1" noChangeArrowheads="1"/>
          </p:cNvSpPr>
          <p:nvPr>
            <p:ph type="sldNum" sz="quarter" idx="12"/>
          </p:nvPr>
        </p:nvSpPr>
        <p:spPr>
          <a:ln/>
        </p:spPr>
        <p:txBody>
          <a:bodyPr/>
          <a:lstStyle>
            <a:lvl1pPr>
              <a:defRPr/>
            </a:lvl1pPr>
          </a:lstStyle>
          <a:p>
            <a:pPr>
              <a:defRPr/>
            </a:pPr>
            <a:fld id="{25C6DED1-3FD6-4EB1-85A5-B4E695633BF3}" type="slidenum">
              <a:rPr lang="en-US" altLang="de-DE"/>
              <a:pPr>
                <a:defRPr/>
              </a:pPr>
              <a:t>‹Nr.›</a:t>
            </a:fld>
            <a:endParaRPr lang="en-US" altLang="de-DE"/>
          </a:p>
        </p:txBody>
      </p:sp>
    </p:spTree>
    <p:extLst>
      <p:ext uri="{BB962C8B-B14F-4D97-AF65-F5344CB8AC3E}">
        <p14:creationId xmlns:p14="http://schemas.microsoft.com/office/powerpoint/2010/main" val="5191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2F93D077-1206-4013-1E12-DC41B8BD7D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88471C9F-E0C8-400B-96EE-308819769898}"/>
              </a:ext>
            </a:extLst>
          </p:cNvPr>
          <p:cNvSpPr>
            <a:spLocks noGrp="1" noChangeArrowheads="1"/>
          </p:cNvSpPr>
          <p:nvPr>
            <p:ph type="ftr" sz="quarter" idx="11"/>
          </p:nvPr>
        </p:nvSpPr>
        <p:spPr>
          <a:ln/>
        </p:spPr>
        <p:txBody>
          <a:bodyPr/>
          <a:lstStyle>
            <a:lvl1pPr>
              <a:defRPr/>
            </a:lvl1pPr>
          </a:lstStyle>
          <a:p>
            <a:pPr>
              <a:defRPr/>
            </a:pPr>
            <a:r>
              <a:rPr lang="en-US"/>
              <a:t>Prof. Dr. Michael Wohlgemuth</a:t>
            </a:r>
          </a:p>
        </p:txBody>
      </p:sp>
      <p:sp>
        <p:nvSpPr>
          <p:cNvPr id="7" name="Rectangle 8">
            <a:extLst>
              <a:ext uri="{FF2B5EF4-FFF2-40B4-BE49-F238E27FC236}">
                <a16:creationId xmlns:a16="http://schemas.microsoft.com/office/drawing/2014/main" id="{F7E8898D-F33F-2D6F-2532-4B819143CF55}"/>
              </a:ext>
            </a:extLst>
          </p:cNvPr>
          <p:cNvSpPr>
            <a:spLocks noGrp="1" noChangeArrowheads="1"/>
          </p:cNvSpPr>
          <p:nvPr>
            <p:ph type="sldNum" sz="quarter" idx="12"/>
          </p:nvPr>
        </p:nvSpPr>
        <p:spPr>
          <a:ln/>
        </p:spPr>
        <p:txBody>
          <a:bodyPr/>
          <a:lstStyle>
            <a:lvl1pPr>
              <a:defRPr/>
            </a:lvl1pPr>
          </a:lstStyle>
          <a:p>
            <a:pPr>
              <a:defRPr/>
            </a:pPr>
            <a:fld id="{5226531B-9043-4200-AB78-1124D6A34E83}" type="slidenum">
              <a:rPr lang="en-US" altLang="de-DE"/>
              <a:pPr>
                <a:defRPr/>
              </a:pPr>
              <a:t>‹Nr.›</a:t>
            </a:fld>
            <a:endParaRPr lang="en-US" altLang="de-DE"/>
          </a:p>
        </p:txBody>
      </p:sp>
    </p:spTree>
    <p:extLst>
      <p:ext uri="{BB962C8B-B14F-4D97-AF65-F5344CB8AC3E}">
        <p14:creationId xmlns:p14="http://schemas.microsoft.com/office/powerpoint/2010/main" val="4107219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F707123-7067-AFB7-8B46-A8124CBB4869}"/>
              </a:ext>
            </a:extLst>
          </p:cNvPr>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de-DE"/>
              <a:t>Mastertitelformat bearbeiten</a:t>
            </a:r>
          </a:p>
        </p:txBody>
      </p:sp>
      <p:sp>
        <p:nvSpPr>
          <p:cNvPr id="1027" name="Rectangle 3">
            <a:extLst>
              <a:ext uri="{FF2B5EF4-FFF2-40B4-BE49-F238E27FC236}">
                <a16:creationId xmlns:a16="http://schemas.microsoft.com/office/drawing/2014/main" id="{61ED00A8-10FA-C360-BC42-74F1C36068B6}"/>
              </a:ext>
            </a:extLst>
          </p:cNvPr>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de-DE"/>
              <a:t>Mastertextformat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AutoShape 4">
            <a:extLst>
              <a:ext uri="{FF2B5EF4-FFF2-40B4-BE49-F238E27FC236}">
                <a16:creationId xmlns:a16="http://schemas.microsoft.com/office/drawing/2014/main" id="{9F9A7711-A229-B40A-781D-2891A2537BD9}"/>
              </a:ext>
            </a:extLst>
          </p:cNvPr>
          <p:cNvSpPr>
            <a:spLocks noChangeArrowheads="1"/>
          </p:cNvSpPr>
          <p:nvPr/>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rgbClr val="003300"/>
          </a:solidFill>
          <a:ln w="9525">
            <a:solidFill>
              <a:srgbClr val="003300"/>
            </a:solidFill>
            <a:round/>
            <a:headEnd/>
            <a:tailEnd/>
          </a:ln>
        </p:spPr>
        <p:txBody>
          <a:bodyPr/>
          <a:lstStyle/>
          <a:p>
            <a:endParaRPr lang="de-DE"/>
          </a:p>
        </p:txBody>
      </p:sp>
      <p:sp>
        <p:nvSpPr>
          <p:cNvPr id="1029" name="Line 5">
            <a:extLst>
              <a:ext uri="{FF2B5EF4-FFF2-40B4-BE49-F238E27FC236}">
                <a16:creationId xmlns:a16="http://schemas.microsoft.com/office/drawing/2014/main" id="{69B180DA-3D29-D79D-5F8E-1F739B407A99}"/>
              </a:ext>
            </a:extLst>
          </p:cNvPr>
          <p:cNvSpPr>
            <a:spLocks noChangeShapeType="1"/>
          </p:cNvSpPr>
          <p:nvPr/>
        </p:nvSpPr>
        <p:spPr bwMode="auto">
          <a:xfrm flipV="1">
            <a:off x="609600" y="6172200"/>
            <a:ext cx="7924800" cy="0"/>
          </a:xfrm>
          <a:prstGeom prst="line">
            <a:avLst/>
          </a:prstGeom>
          <a:noFill/>
          <a:ln w="317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6502" name="Rectangle 6">
            <a:extLst>
              <a:ext uri="{FF2B5EF4-FFF2-40B4-BE49-F238E27FC236}">
                <a16:creationId xmlns:a16="http://schemas.microsoft.com/office/drawing/2014/main" id="{FDC1B79A-9CF6-BE7D-5BAC-85C206CE4AC5}"/>
              </a:ext>
            </a:extLst>
          </p:cNvPr>
          <p:cNvSpPr>
            <a:spLocks noGrp="1" noChangeArrowheads="1"/>
          </p:cNvSpPr>
          <p:nvPr>
            <p:ph type="dt" sz="half" idx="2"/>
          </p:nvPr>
        </p:nvSpPr>
        <p:spPr bwMode="auto">
          <a:xfrm>
            <a:off x="609600" y="6245225"/>
            <a:ext cx="19812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mn-lt"/>
              </a:defRPr>
            </a:lvl1pPr>
          </a:lstStyle>
          <a:p>
            <a:pPr>
              <a:defRPr/>
            </a:pPr>
            <a:endParaRPr lang="en-US"/>
          </a:p>
        </p:txBody>
      </p:sp>
      <p:sp>
        <p:nvSpPr>
          <p:cNvPr id="106503" name="Rectangle 7">
            <a:extLst>
              <a:ext uri="{FF2B5EF4-FFF2-40B4-BE49-F238E27FC236}">
                <a16:creationId xmlns:a16="http://schemas.microsoft.com/office/drawing/2014/main" id="{A5DCE201-B6FE-BF70-F5C3-FBD3ACE5BFB9}"/>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200">
                <a:latin typeface="+mn-lt"/>
              </a:defRPr>
            </a:lvl1pPr>
          </a:lstStyle>
          <a:p>
            <a:pPr>
              <a:defRPr/>
            </a:pPr>
            <a:r>
              <a:rPr lang="en-US"/>
              <a:t>Prof. Dr. Michael Wohlgemuth</a:t>
            </a:r>
          </a:p>
        </p:txBody>
      </p:sp>
      <p:sp>
        <p:nvSpPr>
          <p:cNvPr id="106504" name="Rectangle 8">
            <a:extLst>
              <a:ext uri="{FF2B5EF4-FFF2-40B4-BE49-F238E27FC236}">
                <a16:creationId xmlns:a16="http://schemas.microsoft.com/office/drawing/2014/main" id="{8F155B4B-38D9-AEE3-6DC0-0AE3373CE191}"/>
              </a:ext>
            </a:extLst>
          </p:cNvPr>
          <p:cNvSpPr>
            <a:spLocks noGrp="1" noChangeArrowheads="1"/>
          </p:cNvSpPr>
          <p:nvPr>
            <p:ph type="sldNum" sz="quarter" idx="4"/>
          </p:nvPr>
        </p:nvSpPr>
        <p:spPr bwMode="auto">
          <a:xfrm>
            <a:off x="6553200" y="6245225"/>
            <a:ext cx="19812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Verdana" panose="020B0604030504040204" pitchFamily="34" charset="0"/>
              </a:defRPr>
            </a:lvl1pPr>
          </a:lstStyle>
          <a:p>
            <a:pPr>
              <a:defRPr/>
            </a:pPr>
            <a:fld id="{75464DBF-775F-469B-8331-608C190528BC}"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4152"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Lst>
  <p:hf hd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rgbClr val="003300"/>
        </a:buClr>
        <a:buFont typeface="Wingdings" panose="05000000000000000000"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003300"/>
        </a:buClr>
        <a:buFont typeface="Wingdings" panose="05000000000000000000"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rgbClr val="003300"/>
        </a:buClr>
        <a:buFont typeface="Wingdings" panose="05000000000000000000"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rgbClr val="003300"/>
        </a:buClr>
        <a:buFont typeface="Wingdings" panose="05000000000000000000"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rgbClr val="003300"/>
        </a:buClr>
        <a:buFont typeface="Wingdings" panose="05000000000000000000" pitchFamily="2" charset="2"/>
        <a:buChar char="§"/>
        <a:defRPr sz="2000">
          <a:solidFill>
            <a:schemeClr val="tx1"/>
          </a:solidFill>
          <a:latin typeface="+mn-lt"/>
        </a:defRPr>
      </a:lvl5pPr>
      <a:lvl6pPr marL="2551113" indent="-398463" algn="l" rtl="0" fontAlgn="base">
        <a:spcBef>
          <a:spcPct val="25000"/>
        </a:spcBef>
        <a:spcAft>
          <a:spcPct val="0"/>
        </a:spcAft>
        <a:buClr>
          <a:srgbClr val="003300"/>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rgbClr val="003300"/>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rgbClr val="003300"/>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rgbClr val="003300"/>
        </a:buClr>
        <a:buFont typeface="Wingdings" pitchFamily="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ichael@openeuropeberlin.d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C0FF78B-DD57-40D1-9291-67BDED472A4B}"/>
              </a:ext>
            </a:extLst>
          </p:cNvPr>
          <p:cNvSpPr>
            <a:spLocks noGrp="1" noChangeArrowheads="1"/>
          </p:cNvSpPr>
          <p:nvPr>
            <p:ph type="ctrTitle"/>
          </p:nvPr>
        </p:nvSpPr>
        <p:spPr>
          <a:xfrm>
            <a:off x="144463" y="692150"/>
            <a:ext cx="8855075" cy="1223963"/>
          </a:xfrm>
        </p:spPr>
        <p:txBody>
          <a:bodyPr/>
          <a:lstStyle/>
          <a:p>
            <a:pPr algn="ctr" eaLnBrk="1" hangingPunct="1"/>
            <a:r>
              <a:rPr lang="en-US" altLang="de-DE" sz="3600" b="1" dirty="0">
                <a:solidFill>
                  <a:srgbClr val="00B0F0"/>
                </a:solidFill>
              </a:rPr>
              <a:t>The size of nations,</a:t>
            </a:r>
            <a:br>
              <a:rPr lang="en-US" altLang="de-DE" sz="3600" b="1" dirty="0">
                <a:solidFill>
                  <a:srgbClr val="00B0F0"/>
                </a:solidFill>
              </a:rPr>
            </a:br>
            <a:r>
              <a:rPr lang="en-US" altLang="de-DE" sz="3600" b="1" dirty="0">
                <a:solidFill>
                  <a:srgbClr val="00B0F0"/>
                </a:solidFill>
              </a:rPr>
              <a:t>the scope of government,</a:t>
            </a:r>
            <a:br>
              <a:rPr lang="en-US" altLang="de-DE" sz="3600" b="1" dirty="0">
                <a:solidFill>
                  <a:srgbClr val="00B0F0"/>
                </a:solidFill>
              </a:rPr>
            </a:br>
            <a:r>
              <a:rPr lang="en-US" altLang="de-DE" sz="3600" b="1" dirty="0">
                <a:solidFill>
                  <a:srgbClr val="00B0F0"/>
                </a:solidFill>
              </a:rPr>
              <a:t>the case </a:t>
            </a:r>
            <a:r>
              <a:rPr lang="en-US" altLang="de-DE" sz="3600" b="1">
                <a:solidFill>
                  <a:srgbClr val="00B0F0"/>
                </a:solidFill>
              </a:rPr>
              <a:t>of Liechtenstein</a:t>
            </a:r>
            <a:endParaRPr lang="en-US" altLang="de-DE" sz="3600" b="1" dirty="0">
              <a:solidFill>
                <a:srgbClr val="00B0F0"/>
              </a:solidFill>
            </a:endParaRPr>
          </a:p>
        </p:txBody>
      </p:sp>
      <p:sp>
        <p:nvSpPr>
          <p:cNvPr id="5123" name="Rectangle 3">
            <a:extLst>
              <a:ext uri="{FF2B5EF4-FFF2-40B4-BE49-F238E27FC236}">
                <a16:creationId xmlns:a16="http://schemas.microsoft.com/office/drawing/2014/main" id="{DD1317CB-4D96-4E32-9EA2-473E87767145}"/>
              </a:ext>
            </a:extLst>
          </p:cNvPr>
          <p:cNvSpPr>
            <a:spLocks noGrp="1" noChangeArrowheads="1"/>
          </p:cNvSpPr>
          <p:nvPr>
            <p:ph type="subTitle" idx="1"/>
          </p:nvPr>
        </p:nvSpPr>
        <p:spPr>
          <a:xfrm>
            <a:off x="1219200" y="2819400"/>
            <a:ext cx="7010400" cy="1042988"/>
          </a:xfrm>
        </p:spPr>
        <p:txBody>
          <a:bodyPr/>
          <a:lstStyle/>
          <a:p>
            <a:pPr eaLnBrk="1" hangingPunct="1"/>
            <a:endParaRPr lang="de-DE" altLang="de-DE" sz="1200" b="1"/>
          </a:p>
        </p:txBody>
      </p:sp>
      <p:sp>
        <p:nvSpPr>
          <p:cNvPr id="5124" name="Rectangle 8">
            <a:extLst>
              <a:ext uri="{FF2B5EF4-FFF2-40B4-BE49-F238E27FC236}">
                <a16:creationId xmlns:a16="http://schemas.microsoft.com/office/drawing/2014/main" id="{31F23F7E-0ECD-4727-BF77-6FCB4B53821C}"/>
              </a:ext>
            </a:extLst>
          </p:cNvPr>
          <p:cNvSpPr>
            <a:spLocks noChangeArrowheads="1"/>
          </p:cNvSpPr>
          <p:nvPr/>
        </p:nvSpPr>
        <p:spPr bwMode="auto">
          <a:xfrm>
            <a:off x="457200" y="3973513"/>
            <a:ext cx="8229600"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003300"/>
              </a:buClr>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rgbClr val="003300"/>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rgbClr val="003300"/>
              </a:buClr>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rgbClr val="003300"/>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rgbClr val="003300"/>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rgbClr val="003300"/>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rgbClr val="003300"/>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rgbClr val="003300"/>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rgbClr val="003300"/>
              </a:buClr>
              <a:buFont typeface="Wingdings" panose="05000000000000000000" pitchFamily="2" charset="2"/>
              <a:buChar char="§"/>
              <a:defRPr sz="2000">
                <a:solidFill>
                  <a:schemeClr val="tx1"/>
                </a:solidFill>
                <a:latin typeface="Verdana" panose="020B0604030504040204" pitchFamily="34" charset="0"/>
              </a:defRPr>
            </a:lvl9pPr>
          </a:lstStyle>
          <a:p>
            <a:pPr algn="ctr" eaLnBrk="1" hangingPunct="1">
              <a:lnSpc>
                <a:spcPct val="80000"/>
              </a:lnSpc>
              <a:buFont typeface="Wingdings" panose="05000000000000000000" pitchFamily="2" charset="2"/>
              <a:buNone/>
            </a:pPr>
            <a:endParaRPr lang="de-DE" altLang="de-DE" sz="1800" i="1"/>
          </a:p>
        </p:txBody>
      </p:sp>
      <p:sp>
        <p:nvSpPr>
          <p:cNvPr id="2" name="Fußzeilenplatzhalter 1">
            <a:extLst>
              <a:ext uri="{FF2B5EF4-FFF2-40B4-BE49-F238E27FC236}">
                <a16:creationId xmlns:a16="http://schemas.microsoft.com/office/drawing/2014/main" id="{6F512077-16FB-47A4-B9B6-C4F749508F2D}"/>
              </a:ext>
            </a:extLst>
          </p:cNvPr>
          <p:cNvSpPr>
            <a:spLocks noGrp="1"/>
          </p:cNvSpPr>
          <p:nvPr>
            <p:ph type="ftr" sz="quarter" idx="11"/>
          </p:nvPr>
        </p:nvSpPr>
        <p:spPr>
          <a:xfrm>
            <a:off x="2916238" y="4365625"/>
            <a:ext cx="3457575" cy="973138"/>
          </a:xfrm>
        </p:spPr>
        <p:txBody>
          <a:bodyPr/>
          <a:lstStyle/>
          <a:p>
            <a:pPr>
              <a:defRPr/>
            </a:pPr>
            <a:r>
              <a:rPr lang="en-US" sz="1600" dirty="0"/>
              <a:t>Prof. Dr. Michael Wohlgemuth</a:t>
            </a:r>
          </a:p>
          <a:p>
            <a:pPr>
              <a:defRPr/>
            </a:pPr>
            <a:r>
              <a:rPr lang="en-US" sz="1600" dirty="0">
                <a:hlinkClick r:id="rId3"/>
              </a:rPr>
              <a:t>Wohlgemuth@sous.li</a:t>
            </a:r>
            <a:endParaRPr lang="en-US" sz="1600" dirty="0"/>
          </a:p>
          <a:p>
            <a:pPr>
              <a:defRPr/>
            </a:pPr>
            <a:r>
              <a:rPr lang="en-US" sz="1600" dirty="0"/>
              <a:t>www.sous.li</a:t>
            </a:r>
          </a:p>
          <a:p>
            <a:pPr>
              <a:defRPr/>
            </a:pPr>
            <a:r>
              <a:rPr lang="en-US" sz="1600" dirty="0"/>
              <a:t>@</a:t>
            </a:r>
            <a:r>
              <a:rPr lang="en-US" sz="1600" dirty="0" err="1"/>
              <a:t>wohlgemu</a:t>
            </a:r>
            <a:endParaRPr lang="en-US" sz="1600" dirty="0"/>
          </a:p>
        </p:txBody>
      </p:sp>
      <p:sp>
        <p:nvSpPr>
          <p:cNvPr id="5126" name="Foliennummernplatzhalter 2">
            <a:extLst>
              <a:ext uri="{FF2B5EF4-FFF2-40B4-BE49-F238E27FC236}">
                <a16:creationId xmlns:a16="http://schemas.microsoft.com/office/drawing/2014/main" id="{B3DDC470-875C-4FEC-86DF-6181AD6FCD3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6814E6-02A8-4212-8251-A060CAAC10ED}" type="slidenum">
              <a:rPr lang="en-US" altLang="de-DE" smtClean="0">
                <a:latin typeface="Verdana" panose="020B0604030504040204" pitchFamily="34" charset="0"/>
              </a:rPr>
              <a:pPr/>
              <a:t>1</a:t>
            </a:fld>
            <a:endParaRPr lang="en-US" altLang="de-DE">
              <a:latin typeface="Verdana" panose="020B0604030504040204" pitchFamily="34" charset="0"/>
            </a:endParaRPr>
          </a:p>
        </p:txBody>
      </p:sp>
      <p:pic>
        <p:nvPicPr>
          <p:cNvPr id="5127" name="Grafik 3" descr="Ein Bild, das Text enthält.&#10;&#10;Automatisch generierte Beschreibung">
            <a:extLst>
              <a:ext uri="{FF2B5EF4-FFF2-40B4-BE49-F238E27FC236}">
                <a16:creationId xmlns:a16="http://schemas.microsoft.com/office/drawing/2014/main" id="{46E65ABE-8A0B-4CD4-9227-CD44193E1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2565400"/>
            <a:ext cx="40322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a:solidFill>
                  <a:srgbClr val="00B0F0"/>
                </a:solidFill>
              </a:rPr>
              <a:t>Population </a:t>
            </a:r>
            <a:r>
              <a:rPr lang="de-DE" altLang="de-DE" sz="3600" b="1" dirty="0" err="1">
                <a:solidFill>
                  <a:srgbClr val="00B0F0"/>
                </a:solidFill>
              </a:rPr>
              <a:t>size</a:t>
            </a:r>
            <a:r>
              <a:rPr lang="de-DE" altLang="de-DE" sz="3600" b="1" dirty="0">
                <a:solidFill>
                  <a:srgbClr val="00B0F0"/>
                </a:solidFill>
              </a:rPr>
              <a:t>, </a:t>
            </a:r>
            <a:r>
              <a:rPr lang="de-DE" altLang="de-DE" sz="3600" b="1" dirty="0" err="1">
                <a:solidFill>
                  <a:srgbClr val="00B0F0"/>
                </a:solidFill>
              </a:rPr>
              <a:t>wealth</a:t>
            </a:r>
            <a:r>
              <a:rPr lang="de-DE" altLang="de-DE" sz="3600" b="1" dirty="0">
                <a:solidFill>
                  <a:srgbClr val="00B0F0"/>
                </a:solidFill>
              </a:rPr>
              <a:t>  and </a:t>
            </a:r>
            <a:r>
              <a:rPr lang="de-DE" altLang="de-DE" sz="3600" b="1" dirty="0" err="1">
                <a:solidFill>
                  <a:srgbClr val="00B0F0"/>
                </a:solidFill>
              </a:rPr>
              <a:t>government</a:t>
            </a:r>
            <a:r>
              <a:rPr lang="de-DE" altLang="de-DE" sz="3600" b="1" dirty="0">
                <a:solidFill>
                  <a:srgbClr val="00B0F0"/>
                </a:solidFill>
              </a:rPr>
              <a:t> </a:t>
            </a:r>
            <a:r>
              <a:rPr lang="de-DE" altLang="de-DE" sz="3600" b="1" dirty="0" err="1">
                <a:solidFill>
                  <a:srgbClr val="00B0F0"/>
                </a:solidFill>
              </a:rPr>
              <a:t>size</a:t>
            </a:r>
            <a:endParaRPr lang="de-DE" altLang="de-DE" sz="3200" b="1" dirty="0">
              <a:solidFill>
                <a:srgbClr val="0070C0"/>
              </a:solidFill>
            </a:endParaRP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10</a:t>
            </a:fld>
            <a:endParaRPr lang="en-US" altLang="de-DE">
              <a:latin typeface="Verdana" panose="020B0604030504040204" pitchFamily="34" charset="0"/>
            </a:endParaRPr>
          </a:p>
        </p:txBody>
      </p:sp>
      <p:pic>
        <p:nvPicPr>
          <p:cNvPr id="17813" name="Grafik 17812">
            <a:extLst>
              <a:ext uri="{FF2B5EF4-FFF2-40B4-BE49-F238E27FC236}">
                <a16:creationId xmlns:a16="http://schemas.microsoft.com/office/drawing/2014/main" id="{B562D9B9-55E1-180B-DEA2-DD071F279448}"/>
              </a:ext>
            </a:extLst>
          </p:cNvPr>
          <p:cNvPicPr>
            <a:picLocks noChangeAspect="1"/>
          </p:cNvPicPr>
          <p:nvPr/>
        </p:nvPicPr>
        <p:blipFill>
          <a:blip r:embed="rId3"/>
          <a:stretch>
            <a:fillRect/>
          </a:stretch>
        </p:blipFill>
        <p:spPr>
          <a:xfrm>
            <a:off x="546820" y="1873757"/>
            <a:ext cx="8057628" cy="4324381"/>
          </a:xfrm>
          <a:prstGeom prst="rect">
            <a:avLst/>
          </a:prstGeom>
        </p:spPr>
      </p:pic>
    </p:spTree>
    <p:extLst>
      <p:ext uri="{BB962C8B-B14F-4D97-AF65-F5344CB8AC3E}">
        <p14:creationId xmlns:p14="http://schemas.microsoft.com/office/powerpoint/2010/main" val="586779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09367-2054-F10A-6B19-90CDF6EAFFCB}"/>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F197EB8B-5DE2-0339-793D-99C0B20878A2}"/>
              </a:ext>
            </a:extLst>
          </p:cNvPr>
          <p:cNvSpPr>
            <a:spLocks noGrp="1"/>
          </p:cNvSpPr>
          <p:nvPr>
            <p:ph type="body" idx="1"/>
          </p:nvPr>
        </p:nvSpPr>
        <p:spPr/>
        <p:txBody>
          <a:bodyPr/>
          <a:lstStyle/>
          <a:p>
            <a:endParaRPr lang="de-DE"/>
          </a:p>
        </p:txBody>
      </p:sp>
      <p:sp>
        <p:nvSpPr>
          <p:cNvPr id="5" name="Textplatzhalter 4">
            <a:extLst>
              <a:ext uri="{FF2B5EF4-FFF2-40B4-BE49-F238E27FC236}">
                <a16:creationId xmlns:a16="http://schemas.microsoft.com/office/drawing/2014/main" id="{03A090C2-D751-A679-09D8-782B52763326}"/>
              </a:ext>
            </a:extLst>
          </p:cNvPr>
          <p:cNvSpPr>
            <a:spLocks noGrp="1"/>
          </p:cNvSpPr>
          <p:nvPr>
            <p:ph type="body" sz="quarter" idx="3"/>
          </p:nvPr>
        </p:nvSpPr>
        <p:spPr/>
        <p:txBody>
          <a:bodyPr/>
          <a:lstStyle/>
          <a:p>
            <a:endParaRPr lang="de-DE"/>
          </a:p>
        </p:txBody>
      </p:sp>
      <p:sp>
        <p:nvSpPr>
          <p:cNvPr id="6" name="Inhaltsplatzhalter 5">
            <a:extLst>
              <a:ext uri="{FF2B5EF4-FFF2-40B4-BE49-F238E27FC236}">
                <a16:creationId xmlns:a16="http://schemas.microsoft.com/office/drawing/2014/main" id="{4B3E5F02-597B-BB06-235F-93D1785DEAA3}"/>
              </a:ext>
            </a:extLst>
          </p:cNvPr>
          <p:cNvSpPr>
            <a:spLocks noGrp="1"/>
          </p:cNvSpPr>
          <p:nvPr>
            <p:ph sz="quarter" idx="4"/>
          </p:nvPr>
        </p:nvSpPr>
        <p:spPr/>
        <p:txBody>
          <a:bodyPr/>
          <a:lstStyle/>
          <a:p>
            <a:endParaRPr lang="de-DE"/>
          </a:p>
        </p:txBody>
      </p:sp>
      <p:sp>
        <p:nvSpPr>
          <p:cNvPr id="7" name="Fußzeilenplatzhalter 6">
            <a:extLst>
              <a:ext uri="{FF2B5EF4-FFF2-40B4-BE49-F238E27FC236}">
                <a16:creationId xmlns:a16="http://schemas.microsoft.com/office/drawing/2014/main" id="{889D1BE6-A29C-4C2F-46BD-66962BBBB91F}"/>
              </a:ext>
            </a:extLst>
          </p:cNvPr>
          <p:cNvSpPr>
            <a:spLocks noGrp="1"/>
          </p:cNvSpPr>
          <p:nvPr>
            <p:ph type="ftr" sz="quarter" idx="11"/>
          </p:nvPr>
        </p:nvSpPr>
        <p:spPr/>
        <p:txBody>
          <a:bodyPr/>
          <a:lstStyle/>
          <a:p>
            <a:pPr>
              <a:defRPr/>
            </a:pPr>
            <a:r>
              <a:rPr lang="en-US"/>
              <a:t>Prof. Dr. Michael Wohlgemuth</a:t>
            </a:r>
          </a:p>
        </p:txBody>
      </p:sp>
      <p:sp>
        <p:nvSpPr>
          <p:cNvPr id="8" name="Foliennummernplatzhalter 7">
            <a:extLst>
              <a:ext uri="{FF2B5EF4-FFF2-40B4-BE49-F238E27FC236}">
                <a16:creationId xmlns:a16="http://schemas.microsoft.com/office/drawing/2014/main" id="{3C4C417D-6D33-EAC8-90F0-018ACBBB7ABA}"/>
              </a:ext>
            </a:extLst>
          </p:cNvPr>
          <p:cNvSpPr>
            <a:spLocks noGrp="1"/>
          </p:cNvSpPr>
          <p:nvPr>
            <p:ph type="sldNum" sz="quarter" idx="12"/>
          </p:nvPr>
        </p:nvSpPr>
        <p:spPr/>
        <p:txBody>
          <a:bodyPr/>
          <a:lstStyle/>
          <a:p>
            <a:pPr>
              <a:defRPr/>
            </a:pPr>
            <a:fld id="{2FE4388D-BFEB-4FF3-A521-E9FC830CF134}" type="slidenum">
              <a:rPr lang="en-US" altLang="de-DE" smtClean="0"/>
              <a:pPr>
                <a:defRPr/>
              </a:pPr>
              <a:t>11</a:t>
            </a:fld>
            <a:endParaRPr lang="en-US" altLang="de-DE"/>
          </a:p>
        </p:txBody>
      </p:sp>
      <p:pic>
        <p:nvPicPr>
          <p:cNvPr id="13" name="Inhaltsplatzhalter 12">
            <a:extLst>
              <a:ext uri="{FF2B5EF4-FFF2-40B4-BE49-F238E27FC236}">
                <a16:creationId xmlns:a16="http://schemas.microsoft.com/office/drawing/2014/main" id="{6586A216-CDDF-15CB-871A-168E4DAD05D0}"/>
              </a:ext>
            </a:extLst>
          </p:cNvPr>
          <p:cNvPicPr>
            <a:picLocks noGrp="1" noChangeAspect="1"/>
          </p:cNvPicPr>
          <p:nvPr>
            <p:ph sz="half" idx="2"/>
          </p:nvPr>
        </p:nvPicPr>
        <p:blipFill>
          <a:blip r:embed="rId2"/>
          <a:stretch>
            <a:fillRect/>
          </a:stretch>
        </p:blipFill>
        <p:spPr>
          <a:xfrm>
            <a:off x="0" y="44625"/>
            <a:ext cx="9144000" cy="6813376"/>
          </a:xfrm>
        </p:spPr>
      </p:pic>
    </p:spTree>
    <p:extLst>
      <p:ext uri="{BB962C8B-B14F-4D97-AF65-F5344CB8AC3E}">
        <p14:creationId xmlns:p14="http://schemas.microsoft.com/office/powerpoint/2010/main" val="1295955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err="1">
                <a:solidFill>
                  <a:srgbClr val="00B0F0"/>
                </a:solidFill>
              </a:rPr>
              <a:t>Introducing</a:t>
            </a:r>
            <a:r>
              <a:rPr lang="de-DE" altLang="de-DE" sz="3600" b="1" dirty="0">
                <a:solidFill>
                  <a:srgbClr val="00B0F0"/>
                </a:solidFill>
              </a:rPr>
              <a:t> Liechtenstein</a:t>
            </a:r>
            <a:endParaRPr lang="de-DE" altLang="de-DE" sz="3200" b="1" dirty="0">
              <a:solidFill>
                <a:srgbClr val="0070C0"/>
              </a:solidFill>
            </a:endParaRP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12</a:t>
            </a:fld>
            <a:endParaRPr lang="en-US" altLang="de-DE">
              <a:latin typeface="Verdana" panose="020B0604030504040204" pitchFamily="34" charset="0"/>
            </a:endParaRPr>
          </a:p>
        </p:txBody>
      </p:sp>
      <p:sp>
        <p:nvSpPr>
          <p:cNvPr id="2" name="Inhaltsplatzhalter 1">
            <a:extLst>
              <a:ext uri="{FF2B5EF4-FFF2-40B4-BE49-F238E27FC236}">
                <a16:creationId xmlns:a16="http://schemas.microsoft.com/office/drawing/2014/main" id="{C6745560-6DE8-7DB8-A6D9-A532F03CD80C}"/>
              </a:ext>
            </a:extLst>
          </p:cNvPr>
          <p:cNvSpPr>
            <a:spLocks noGrp="1"/>
          </p:cNvSpPr>
          <p:nvPr>
            <p:ph sz="quarter" idx="4"/>
          </p:nvPr>
        </p:nvSpPr>
        <p:spPr>
          <a:xfrm>
            <a:off x="4283969" y="1896689"/>
            <a:ext cx="4402832" cy="4229474"/>
          </a:xfrm>
        </p:spPr>
        <p:txBody>
          <a:bodyPr/>
          <a:lstStyle/>
          <a:p>
            <a:r>
              <a:rPr lang="en-GB" sz="1600" dirty="0"/>
              <a:t>Only member state of „Holy Roman Empire“ to still exist with same territory since 1719.</a:t>
            </a:r>
          </a:p>
          <a:p>
            <a:r>
              <a:rPr lang="en-GB" sz="1600" dirty="0"/>
              <a:t>1852: customs treaty with Austrian Empire.</a:t>
            </a:r>
          </a:p>
          <a:p>
            <a:r>
              <a:rPr lang="en-GB" sz="1600" dirty="0"/>
              <a:t>1868: abolition of army.</a:t>
            </a:r>
          </a:p>
          <a:p>
            <a:r>
              <a:rPr lang="en-GB" sz="1600" dirty="0"/>
              <a:t>1921: new constitution of “</a:t>
            </a:r>
            <a:r>
              <a:rPr lang="en-US" sz="1600" dirty="0"/>
              <a:t>a constitutional, hereditary monarchy on a democratic and parliamentary basis”. </a:t>
            </a:r>
            <a:endParaRPr lang="en-GB" sz="1600" dirty="0"/>
          </a:p>
          <a:p>
            <a:r>
              <a:rPr lang="en-GB" sz="1600" dirty="0"/>
              <a:t>1924: customs treaty with Switzerland, Franc official currency.</a:t>
            </a:r>
          </a:p>
          <a:p>
            <a:r>
              <a:rPr lang="en-GB" sz="1600" dirty="0"/>
              <a:t>1990</a:t>
            </a:r>
            <a:r>
              <a:rPr lang="en-GB" sz="1600"/>
              <a:t>: UN </a:t>
            </a:r>
            <a:r>
              <a:rPr lang="en-GB" sz="1600" dirty="0"/>
              <a:t>membership.</a:t>
            </a:r>
          </a:p>
          <a:p>
            <a:r>
              <a:rPr lang="en-GB" sz="1600" dirty="0"/>
              <a:t>1991: EFTA membership.</a:t>
            </a:r>
          </a:p>
          <a:p>
            <a:r>
              <a:rPr lang="en-GB" sz="1600" dirty="0"/>
              <a:t>1995: EEA, WTO membership.</a:t>
            </a:r>
          </a:p>
          <a:p>
            <a:endParaRPr lang="de-DE" dirty="0"/>
          </a:p>
        </p:txBody>
      </p:sp>
      <p:pic>
        <p:nvPicPr>
          <p:cNvPr id="3" name="Grafik 2">
            <a:extLst>
              <a:ext uri="{FF2B5EF4-FFF2-40B4-BE49-F238E27FC236}">
                <a16:creationId xmlns:a16="http://schemas.microsoft.com/office/drawing/2014/main" id="{1ACD28E0-D878-A1F1-E9B8-47F1EB90A0A1}"/>
              </a:ext>
            </a:extLst>
          </p:cNvPr>
          <p:cNvPicPr>
            <a:picLocks noChangeAspect="1"/>
          </p:cNvPicPr>
          <p:nvPr/>
        </p:nvPicPr>
        <p:blipFill>
          <a:blip r:embed="rId3"/>
          <a:stretch>
            <a:fillRect/>
          </a:stretch>
        </p:blipFill>
        <p:spPr>
          <a:xfrm>
            <a:off x="611560" y="1896689"/>
            <a:ext cx="3499380" cy="2180383"/>
          </a:xfrm>
          <a:prstGeom prst="rect">
            <a:avLst/>
          </a:prstGeom>
        </p:spPr>
      </p:pic>
      <p:pic>
        <p:nvPicPr>
          <p:cNvPr id="4" name="Grafik 3">
            <a:extLst>
              <a:ext uri="{FF2B5EF4-FFF2-40B4-BE49-F238E27FC236}">
                <a16:creationId xmlns:a16="http://schemas.microsoft.com/office/drawing/2014/main" id="{8F979978-2106-3D89-5D49-A7EE3D17EE72}"/>
              </a:ext>
            </a:extLst>
          </p:cNvPr>
          <p:cNvPicPr>
            <a:picLocks noChangeAspect="1"/>
          </p:cNvPicPr>
          <p:nvPr/>
        </p:nvPicPr>
        <p:blipFill>
          <a:blip r:embed="rId4"/>
          <a:stretch>
            <a:fillRect/>
          </a:stretch>
        </p:blipFill>
        <p:spPr>
          <a:xfrm>
            <a:off x="609600" y="4192873"/>
            <a:ext cx="3499380" cy="2334059"/>
          </a:xfrm>
          <a:prstGeom prst="rect">
            <a:avLst/>
          </a:prstGeom>
        </p:spPr>
      </p:pic>
    </p:spTree>
    <p:extLst>
      <p:ext uri="{BB962C8B-B14F-4D97-AF65-F5344CB8AC3E}">
        <p14:creationId xmlns:p14="http://schemas.microsoft.com/office/powerpoint/2010/main" val="1627847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err="1">
                <a:solidFill>
                  <a:srgbClr val="00B0F0"/>
                </a:solidFill>
              </a:rPr>
              <a:t>Introducing</a:t>
            </a:r>
            <a:r>
              <a:rPr lang="de-DE" altLang="de-DE" sz="3600" b="1" dirty="0">
                <a:solidFill>
                  <a:srgbClr val="00B0F0"/>
                </a:solidFill>
              </a:rPr>
              <a:t> Liechtenstein</a:t>
            </a:r>
            <a:br>
              <a:rPr lang="de-DE" altLang="de-DE" sz="3600" b="1" dirty="0">
                <a:solidFill>
                  <a:srgbClr val="00B0F0"/>
                </a:solidFill>
              </a:rPr>
            </a:br>
            <a:r>
              <a:rPr lang="de-DE" altLang="de-DE" sz="2400" b="1" dirty="0" err="1">
                <a:solidFill>
                  <a:srgbClr val="00B0F0"/>
                </a:solidFill>
              </a:rPr>
              <a:t>more</a:t>
            </a:r>
            <a:r>
              <a:rPr lang="de-DE" altLang="de-DE" sz="2400" b="1" dirty="0">
                <a:solidFill>
                  <a:srgbClr val="00B0F0"/>
                </a:solidFill>
              </a:rPr>
              <a:t> </a:t>
            </a:r>
            <a:r>
              <a:rPr lang="de-DE" altLang="de-DE" sz="2400" b="1" dirty="0" err="1">
                <a:solidFill>
                  <a:srgbClr val="00B0F0"/>
                </a:solidFill>
              </a:rPr>
              <a:t>diversified</a:t>
            </a:r>
            <a:r>
              <a:rPr lang="de-DE" altLang="de-DE" sz="2400" b="1" dirty="0">
                <a:solidFill>
                  <a:srgbClr val="00B0F0"/>
                </a:solidFill>
              </a:rPr>
              <a:t> </a:t>
            </a:r>
            <a:r>
              <a:rPr lang="de-DE" altLang="de-DE" sz="2400" b="1" dirty="0" err="1">
                <a:solidFill>
                  <a:srgbClr val="00B0F0"/>
                </a:solidFill>
              </a:rPr>
              <a:t>than</a:t>
            </a:r>
            <a:r>
              <a:rPr lang="de-DE" altLang="de-DE" sz="2400" b="1" dirty="0">
                <a:solidFill>
                  <a:srgbClr val="00B0F0"/>
                </a:solidFill>
              </a:rPr>
              <a:t> you </a:t>
            </a:r>
            <a:r>
              <a:rPr lang="de-DE" altLang="de-DE" sz="2400" b="1" dirty="0" err="1">
                <a:solidFill>
                  <a:srgbClr val="00B0F0"/>
                </a:solidFill>
              </a:rPr>
              <a:t>may</a:t>
            </a:r>
            <a:r>
              <a:rPr lang="de-DE" altLang="de-DE" sz="2400" b="1" dirty="0">
                <a:solidFill>
                  <a:srgbClr val="00B0F0"/>
                </a:solidFill>
              </a:rPr>
              <a:t> </a:t>
            </a:r>
            <a:r>
              <a:rPr lang="de-DE" altLang="de-DE" sz="2400" b="1" dirty="0" err="1">
                <a:solidFill>
                  <a:srgbClr val="00B0F0"/>
                </a:solidFill>
              </a:rPr>
              <a:t>think</a:t>
            </a:r>
            <a:endParaRPr lang="de-DE" altLang="de-DE" sz="3200" b="1" dirty="0">
              <a:solidFill>
                <a:srgbClr val="0070C0"/>
              </a:solidFill>
            </a:endParaRP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13</a:t>
            </a:fld>
            <a:endParaRPr lang="en-US" altLang="de-DE">
              <a:latin typeface="Verdana" panose="020B0604030504040204" pitchFamily="34" charset="0"/>
            </a:endParaRPr>
          </a:p>
        </p:txBody>
      </p:sp>
      <p:pic>
        <p:nvPicPr>
          <p:cNvPr id="7" name="Inhaltsplatzhalter 6">
            <a:extLst>
              <a:ext uri="{FF2B5EF4-FFF2-40B4-BE49-F238E27FC236}">
                <a16:creationId xmlns:a16="http://schemas.microsoft.com/office/drawing/2014/main" id="{E92D6D45-F71B-56E7-77C0-0224A5B1D9CF}"/>
              </a:ext>
            </a:extLst>
          </p:cNvPr>
          <p:cNvPicPr>
            <a:picLocks noGrp="1" noChangeAspect="1"/>
          </p:cNvPicPr>
          <p:nvPr>
            <p:ph sz="quarter" idx="4"/>
          </p:nvPr>
        </p:nvPicPr>
        <p:blipFill>
          <a:blip r:embed="rId3"/>
          <a:stretch>
            <a:fillRect/>
          </a:stretch>
        </p:blipFill>
        <p:spPr>
          <a:xfrm>
            <a:off x="6291808" y="1803854"/>
            <a:ext cx="2242592" cy="1681944"/>
          </a:xfrm>
          <a:prstGeom prst="rect">
            <a:avLst/>
          </a:prstGeom>
        </p:spPr>
      </p:pic>
      <p:pic>
        <p:nvPicPr>
          <p:cNvPr id="6" name="Grafik 5">
            <a:extLst>
              <a:ext uri="{FF2B5EF4-FFF2-40B4-BE49-F238E27FC236}">
                <a16:creationId xmlns:a16="http://schemas.microsoft.com/office/drawing/2014/main" id="{7C8BEFB7-BD13-FC50-981C-DB7DD2BCEBBE}"/>
              </a:ext>
            </a:extLst>
          </p:cNvPr>
          <p:cNvPicPr>
            <a:picLocks noChangeAspect="1"/>
          </p:cNvPicPr>
          <p:nvPr/>
        </p:nvPicPr>
        <p:blipFill>
          <a:blip r:embed="rId4"/>
          <a:stretch>
            <a:fillRect/>
          </a:stretch>
        </p:blipFill>
        <p:spPr>
          <a:xfrm>
            <a:off x="609600" y="1803854"/>
            <a:ext cx="5618584" cy="4441371"/>
          </a:xfrm>
          <a:prstGeom prst="rect">
            <a:avLst/>
          </a:prstGeom>
        </p:spPr>
      </p:pic>
      <p:pic>
        <p:nvPicPr>
          <p:cNvPr id="8" name="Grafik 7">
            <a:extLst>
              <a:ext uri="{FF2B5EF4-FFF2-40B4-BE49-F238E27FC236}">
                <a16:creationId xmlns:a16="http://schemas.microsoft.com/office/drawing/2014/main" id="{CA62F1F6-2949-1B47-A74A-47176131ADD0}"/>
              </a:ext>
            </a:extLst>
          </p:cNvPr>
          <p:cNvPicPr>
            <a:picLocks noChangeAspect="1"/>
          </p:cNvPicPr>
          <p:nvPr/>
        </p:nvPicPr>
        <p:blipFill>
          <a:blip r:embed="rId5"/>
          <a:stretch>
            <a:fillRect/>
          </a:stretch>
        </p:blipFill>
        <p:spPr>
          <a:xfrm>
            <a:off x="6291808" y="3573016"/>
            <a:ext cx="2242592" cy="1494696"/>
          </a:xfrm>
          <a:prstGeom prst="rect">
            <a:avLst/>
          </a:prstGeom>
        </p:spPr>
      </p:pic>
      <p:pic>
        <p:nvPicPr>
          <p:cNvPr id="9" name="Grafik 8">
            <a:extLst>
              <a:ext uri="{FF2B5EF4-FFF2-40B4-BE49-F238E27FC236}">
                <a16:creationId xmlns:a16="http://schemas.microsoft.com/office/drawing/2014/main" id="{9F3A3C7C-97AB-ED24-83FA-E23AA57C3F02}"/>
              </a:ext>
            </a:extLst>
          </p:cNvPr>
          <p:cNvPicPr>
            <a:picLocks noChangeAspect="1"/>
          </p:cNvPicPr>
          <p:nvPr/>
        </p:nvPicPr>
        <p:blipFill>
          <a:blip r:embed="rId6"/>
          <a:stretch>
            <a:fillRect/>
          </a:stretch>
        </p:blipFill>
        <p:spPr>
          <a:xfrm>
            <a:off x="6323960" y="5154930"/>
            <a:ext cx="2242592" cy="1010374"/>
          </a:xfrm>
          <a:prstGeom prst="rect">
            <a:avLst/>
          </a:prstGeom>
        </p:spPr>
      </p:pic>
    </p:spTree>
    <p:extLst>
      <p:ext uri="{BB962C8B-B14F-4D97-AF65-F5344CB8AC3E}">
        <p14:creationId xmlns:p14="http://schemas.microsoft.com/office/powerpoint/2010/main" val="3812573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err="1">
                <a:solidFill>
                  <a:srgbClr val="00B0F0"/>
                </a:solidFill>
              </a:rPr>
              <a:t>Introducing</a:t>
            </a:r>
            <a:r>
              <a:rPr lang="de-DE" altLang="de-DE" sz="3600" b="1" dirty="0">
                <a:solidFill>
                  <a:srgbClr val="00B0F0"/>
                </a:solidFill>
              </a:rPr>
              <a:t> Liechtenstein</a:t>
            </a:r>
            <a:br>
              <a:rPr lang="de-DE" altLang="de-DE" sz="3600" b="1" dirty="0">
                <a:solidFill>
                  <a:srgbClr val="00B0F0"/>
                </a:solidFill>
              </a:rPr>
            </a:br>
            <a:r>
              <a:rPr lang="de-DE" altLang="de-DE" sz="2400" b="1" dirty="0" err="1">
                <a:solidFill>
                  <a:srgbClr val="00B0F0"/>
                </a:solidFill>
              </a:rPr>
              <a:t>higher</a:t>
            </a:r>
            <a:r>
              <a:rPr lang="de-DE" altLang="de-DE" sz="2400" b="1" dirty="0">
                <a:solidFill>
                  <a:srgbClr val="00B0F0"/>
                </a:solidFill>
              </a:rPr>
              <a:t> </a:t>
            </a:r>
            <a:r>
              <a:rPr lang="de-DE" altLang="de-DE" sz="2400" b="1" dirty="0" err="1">
                <a:solidFill>
                  <a:srgbClr val="00B0F0"/>
                </a:solidFill>
              </a:rPr>
              <a:t>employment</a:t>
            </a:r>
            <a:r>
              <a:rPr lang="de-DE" altLang="de-DE" sz="2400" b="1" dirty="0">
                <a:solidFill>
                  <a:srgbClr val="00B0F0"/>
                </a:solidFill>
              </a:rPr>
              <a:t> </a:t>
            </a:r>
            <a:r>
              <a:rPr lang="de-DE" altLang="de-DE" sz="2400" b="1" dirty="0" err="1">
                <a:solidFill>
                  <a:srgbClr val="00B0F0"/>
                </a:solidFill>
              </a:rPr>
              <a:t>than</a:t>
            </a:r>
            <a:r>
              <a:rPr lang="de-DE" altLang="de-DE" sz="2400" b="1" dirty="0">
                <a:solidFill>
                  <a:srgbClr val="00B0F0"/>
                </a:solidFill>
              </a:rPr>
              <a:t> </a:t>
            </a:r>
            <a:r>
              <a:rPr lang="de-DE" altLang="de-DE" sz="2400" b="1" dirty="0" err="1">
                <a:solidFill>
                  <a:srgbClr val="00B0F0"/>
                </a:solidFill>
              </a:rPr>
              <a:t>population</a:t>
            </a:r>
            <a:endParaRPr lang="de-DE" altLang="de-DE" sz="3200" b="1" dirty="0">
              <a:solidFill>
                <a:srgbClr val="0070C0"/>
              </a:solidFill>
            </a:endParaRP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14</a:t>
            </a:fld>
            <a:endParaRPr lang="en-US" altLang="de-DE">
              <a:latin typeface="Verdana" panose="020B0604030504040204" pitchFamily="34" charset="0"/>
            </a:endParaRPr>
          </a:p>
        </p:txBody>
      </p:sp>
      <p:pic>
        <p:nvPicPr>
          <p:cNvPr id="5" name="Inhaltsplatzhalter 4">
            <a:extLst>
              <a:ext uri="{FF2B5EF4-FFF2-40B4-BE49-F238E27FC236}">
                <a16:creationId xmlns:a16="http://schemas.microsoft.com/office/drawing/2014/main" id="{CABAEF21-42AF-DA9B-8D18-2E7E6E557514}"/>
              </a:ext>
            </a:extLst>
          </p:cNvPr>
          <p:cNvPicPr>
            <a:picLocks noGrp="1" noChangeAspect="1"/>
          </p:cNvPicPr>
          <p:nvPr>
            <p:ph sz="quarter" idx="4"/>
          </p:nvPr>
        </p:nvPicPr>
        <p:blipFill>
          <a:blip r:embed="rId3"/>
          <a:stretch>
            <a:fillRect/>
          </a:stretch>
        </p:blipFill>
        <p:spPr>
          <a:xfrm>
            <a:off x="6660232" y="1777627"/>
            <a:ext cx="1981200" cy="1318736"/>
          </a:xfrm>
          <a:prstGeom prst="rect">
            <a:avLst/>
          </a:prstGeom>
        </p:spPr>
      </p:pic>
      <p:pic>
        <p:nvPicPr>
          <p:cNvPr id="4" name="Grafik 3">
            <a:extLst>
              <a:ext uri="{FF2B5EF4-FFF2-40B4-BE49-F238E27FC236}">
                <a16:creationId xmlns:a16="http://schemas.microsoft.com/office/drawing/2014/main" id="{D5309575-63A4-E1F4-356A-ADC7BD1A5052}"/>
              </a:ext>
            </a:extLst>
          </p:cNvPr>
          <p:cNvPicPr>
            <a:picLocks noChangeAspect="1"/>
          </p:cNvPicPr>
          <p:nvPr/>
        </p:nvPicPr>
        <p:blipFill>
          <a:blip r:embed="rId4"/>
          <a:stretch>
            <a:fillRect/>
          </a:stretch>
        </p:blipFill>
        <p:spPr>
          <a:xfrm>
            <a:off x="611560" y="1777627"/>
            <a:ext cx="5941640" cy="4348536"/>
          </a:xfrm>
          <a:prstGeom prst="rect">
            <a:avLst/>
          </a:prstGeom>
        </p:spPr>
      </p:pic>
    </p:spTree>
    <p:extLst>
      <p:ext uri="{BB962C8B-B14F-4D97-AF65-F5344CB8AC3E}">
        <p14:creationId xmlns:p14="http://schemas.microsoft.com/office/powerpoint/2010/main" val="3814078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err="1">
                <a:solidFill>
                  <a:srgbClr val="00B0F0"/>
                </a:solidFill>
              </a:rPr>
              <a:t>Introducing</a:t>
            </a:r>
            <a:r>
              <a:rPr lang="de-DE" altLang="de-DE" sz="3600" b="1" dirty="0">
                <a:solidFill>
                  <a:srgbClr val="00B0F0"/>
                </a:solidFill>
              </a:rPr>
              <a:t> Liechtenstein:</a:t>
            </a:r>
            <a:br>
              <a:rPr lang="de-DE" altLang="de-DE" sz="3600" b="1" dirty="0">
                <a:solidFill>
                  <a:srgbClr val="00B0F0"/>
                </a:solidFill>
              </a:rPr>
            </a:br>
            <a:r>
              <a:rPr lang="de-DE" altLang="de-DE" sz="2400" b="1" dirty="0" err="1">
                <a:solidFill>
                  <a:srgbClr val="00B0F0"/>
                </a:solidFill>
              </a:rPr>
              <a:t>excess</a:t>
            </a:r>
            <a:r>
              <a:rPr lang="de-DE" altLang="de-DE" sz="2400" b="1" dirty="0">
                <a:solidFill>
                  <a:srgbClr val="00B0F0"/>
                </a:solidFill>
              </a:rPr>
              <a:t> </a:t>
            </a:r>
            <a:r>
              <a:rPr lang="de-DE" altLang="de-DE" sz="2400" b="1" dirty="0" err="1">
                <a:solidFill>
                  <a:srgbClr val="00B0F0"/>
                </a:solidFill>
              </a:rPr>
              <a:t>revenues</a:t>
            </a:r>
            <a:r>
              <a:rPr lang="de-DE" altLang="de-DE" sz="2400" b="1" dirty="0">
                <a:solidFill>
                  <a:srgbClr val="00B0F0"/>
                </a:solidFill>
              </a:rPr>
              <a:t> = 3 </a:t>
            </a:r>
            <a:r>
              <a:rPr lang="de-DE" altLang="de-DE" sz="2400" b="1" dirty="0" err="1">
                <a:solidFill>
                  <a:srgbClr val="00B0F0"/>
                </a:solidFill>
              </a:rPr>
              <a:t>yearly</a:t>
            </a:r>
            <a:r>
              <a:rPr lang="de-DE" altLang="de-DE" sz="2400" b="1" dirty="0">
                <a:solidFill>
                  <a:srgbClr val="00B0F0"/>
                </a:solidFill>
              </a:rPr>
              <a:t> </a:t>
            </a:r>
            <a:r>
              <a:rPr lang="de-DE" altLang="de-DE" sz="2400" b="1" dirty="0" err="1">
                <a:solidFill>
                  <a:srgbClr val="00B0F0"/>
                </a:solidFill>
              </a:rPr>
              <a:t>budgets</a:t>
            </a:r>
            <a:endParaRPr lang="de-DE" altLang="de-DE" sz="3200" b="1" dirty="0">
              <a:solidFill>
                <a:srgbClr val="0070C0"/>
              </a:solidFill>
            </a:endParaRP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15</a:t>
            </a:fld>
            <a:endParaRPr lang="en-US" altLang="de-DE">
              <a:latin typeface="Verdana" panose="020B0604030504040204" pitchFamily="34" charset="0"/>
            </a:endParaRPr>
          </a:p>
        </p:txBody>
      </p:sp>
      <p:pic>
        <p:nvPicPr>
          <p:cNvPr id="9" name="Inhaltsplatzhalter 8">
            <a:extLst>
              <a:ext uri="{FF2B5EF4-FFF2-40B4-BE49-F238E27FC236}">
                <a16:creationId xmlns:a16="http://schemas.microsoft.com/office/drawing/2014/main" id="{A507101F-13A3-CB90-487E-CAD9BC98A0FA}"/>
              </a:ext>
            </a:extLst>
          </p:cNvPr>
          <p:cNvPicPr>
            <a:picLocks noGrp="1" noChangeAspect="1"/>
          </p:cNvPicPr>
          <p:nvPr>
            <p:ph sz="quarter" idx="4"/>
          </p:nvPr>
        </p:nvPicPr>
        <p:blipFill>
          <a:blip r:embed="rId3"/>
          <a:stretch>
            <a:fillRect/>
          </a:stretch>
        </p:blipFill>
        <p:spPr>
          <a:xfrm>
            <a:off x="4283968" y="3932701"/>
            <a:ext cx="4297085" cy="2228268"/>
          </a:xfrm>
        </p:spPr>
      </p:pic>
      <p:pic>
        <p:nvPicPr>
          <p:cNvPr id="7" name="Grafik 6">
            <a:extLst>
              <a:ext uri="{FF2B5EF4-FFF2-40B4-BE49-F238E27FC236}">
                <a16:creationId xmlns:a16="http://schemas.microsoft.com/office/drawing/2014/main" id="{18E1AB81-B922-C992-83F8-AD20643D1D74}"/>
              </a:ext>
            </a:extLst>
          </p:cNvPr>
          <p:cNvPicPr>
            <a:picLocks noChangeAspect="1"/>
          </p:cNvPicPr>
          <p:nvPr/>
        </p:nvPicPr>
        <p:blipFill>
          <a:blip r:embed="rId4"/>
          <a:stretch>
            <a:fillRect/>
          </a:stretch>
        </p:blipFill>
        <p:spPr>
          <a:xfrm>
            <a:off x="4283968" y="1641058"/>
            <a:ext cx="4250432" cy="2068223"/>
          </a:xfrm>
          <a:prstGeom prst="rect">
            <a:avLst/>
          </a:prstGeom>
        </p:spPr>
      </p:pic>
      <p:pic>
        <p:nvPicPr>
          <p:cNvPr id="10" name="Grafik 9">
            <a:extLst>
              <a:ext uri="{FF2B5EF4-FFF2-40B4-BE49-F238E27FC236}">
                <a16:creationId xmlns:a16="http://schemas.microsoft.com/office/drawing/2014/main" id="{A616F7B0-C3A3-E8BD-1A22-0AF15EBF42C9}"/>
              </a:ext>
            </a:extLst>
          </p:cNvPr>
          <p:cNvPicPr>
            <a:picLocks noChangeAspect="1"/>
          </p:cNvPicPr>
          <p:nvPr/>
        </p:nvPicPr>
        <p:blipFill>
          <a:blip r:embed="rId5"/>
          <a:stretch>
            <a:fillRect/>
          </a:stretch>
        </p:blipFill>
        <p:spPr>
          <a:xfrm>
            <a:off x="596415" y="1844824"/>
            <a:ext cx="2450232" cy="2450232"/>
          </a:xfrm>
          <a:prstGeom prst="rect">
            <a:avLst/>
          </a:prstGeom>
        </p:spPr>
      </p:pic>
    </p:spTree>
    <p:extLst>
      <p:ext uri="{BB962C8B-B14F-4D97-AF65-F5344CB8AC3E}">
        <p14:creationId xmlns:p14="http://schemas.microsoft.com/office/powerpoint/2010/main" val="2715741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err="1">
                <a:solidFill>
                  <a:srgbClr val="00B0F0"/>
                </a:solidFill>
              </a:rPr>
              <a:t>Explaining</a:t>
            </a:r>
            <a:r>
              <a:rPr lang="de-DE" altLang="de-DE" sz="3600" b="1" dirty="0">
                <a:solidFill>
                  <a:srgbClr val="00B0F0"/>
                </a:solidFill>
              </a:rPr>
              <a:t> </a:t>
            </a:r>
            <a:r>
              <a:rPr lang="de-DE" altLang="de-DE" sz="3600" b="1" dirty="0" err="1">
                <a:solidFill>
                  <a:srgbClr val="00B0F0"/>
                </a:solidFill>
              </a:rPr>
              <a:t>the</a:t>
            </a:r>
            <a:r>
              <a:rPr lang="de-DE" altLang="de-DE" sz="3600" b="1" dirty="0">
                <a:solidFill>
                  <a:srgbClr val="00B0F0"/>
                </a:solidFill>
              </a:rPr>
              <a:t> </a:t>
            </a:r>
            <a:r>
              <a:rPr lang="de-DE" altLang="de-DE" sz="3600" b="1" dirty="0" err="1">
                <a:solidFill>
                  <a:srgbClr val="00B0F0"/>
                </a:solidFill>
              </a:rPr>
              <a:t>small</a:t>
            </a:r>
            <a:r>
              <a:rPr lang="de-DE" altLang="de-DE" sz="3600" b="1" dirty="0">
                <a:solidFill>
                  <a:srgbClr val="00B0F0"/>
                </a:solidFill>
              </a:rPr>
              <a:t> </a:t>
            </a:r>
            <a:r>
              <a:rPr lang="de-DE" altLang="de-DE" sz="3600" b="1" dirty="0" err="1">
                <a:solidFill>
                  <a:srgbClr val="00B0F0"/>
                </a:solidFill>
              </a:rPr>
              <a:t>rich</a:t>
            </a:r>
            <a:r>
              <a:rPr lang="de-DE" altLang="de-DE" sz="3600" b="1" dirty="0">
                <a:solidFill>
                  <a:srgbClr val="00B0F0"/>
                </a:solidFill>
              </a:rPr>
              <a:t> </a:t>
            </a:r>
            <a:r>
              <a:rPr lang="de-DE" altLang="de-DE" sz="3600" b="1" dirty="0" err="1">
                <a:solidFill>
                  <a:srgbClr val="00B0F0"/>
                </a:solidFill>
              </a:rPr>
              <a:t>state</a:t>
            </a:r>
            <a:r>
              <a:rPr lang="de-DE" altLang="de-DE" sz="3600" b="1" dirty="0">
                <a:solidFill>
                  <a:srgbClr val="00B0F0"/>
                </a:solidFill>
              </a:rPr>
              <a:t>: </a:t>
            </a:r>
            <a:br>
              <a:rPr lang="de-DE" altLang="de-DE" sz="3600" b="1" dirty="0">
                <a:solidFill>
                  <a:srgbClr val="00B0F0"/>
                </a:solidFill>
              </a:rPr>
            </a:br>
            <a:r>
              <a:rPr lang="de-DE" altLang="de-DE" sz="2400" b="1" dirty="0">
                <a:solidFill>
                  <a:srgbClr val="00B0F0"/>
                </a:solidFill>
              </a:rPr>
              <a:t>Smart </a:t>
            </a:r>
            <a:r>
              <a:rPr lang="de-DE" altLang="de-DE" sz="2400" b="1" dirty="0" err="1">
                <a:solidFill>
                  <a:srgbClr val="00B0F0"/>
                </a:solidFill>
              </a:rPr>
              <a:t>fiscal</a:t>
            </a:r>
            <a:r>
              <a:rPr lang="de-DE" altLang="de-DE" sz="2400" b="1" dirty="0">
                <a:solidFill>
                  <a:srgbClr val="00B0F0"/>
                </a:solidFill>
              </a:rPr>
              <a:t> </a:t>
            </a:r>
            <a:r>
              <a:rPr lang="de-DE" altLang="de-DE" sz="2400" b="1" dirty="0" err="1">
                <a:solidFill>
                  <a:srgbClr val="00B0F0"/>
                </a:solidFill>
              </a:rPr>
              <a:t>policy</a:t>
            </a:r>
            <a:endParaRPr lang="de-DE" altLang="de-DE" sz="3200" b="1" dirty="0">
              <a:solidFill>
                <a:srgbClr val="0070C0"/>
              </a:solidFill>
            </a:endParaRP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16</a:t>
            </a:fld>
            <a:endParaRPr lang="en-US" altLang="de-DE">
              <a:latin typeface="Verdana" panose="020B0604030504040204" pitchFamily="34" charset="0"/>
            </a:endParaRPr>
          </a:p>
        </p:txBody>
      </p:sp>
      <p:sp>
        <p:nvSpPr>
          <p:cNvPr id="2" name="Inhaltsplatzhalter 1">
            <a:extLst>
              <a:ext uri="{FF2B5EF4-FFF2-40B4-BE49-F238E27FC236}">
                <a16:creationId xmlns:a16="http://schemas.microsoft.com/office/drawing/2014/main" id="{C9565AE4-FA38-D52B-A08A-F1FF386D3A5A}"/>
              </a:ext>
            </a:extLst>
          </p:cNvPr>
          <p:cNvSpPr>
            <a:spLocks noGrp="1"/>
          </p:cNvSpPr>
          <p:nvPr>
            <p:ph sz="quarter" idx="4"/>
          </p:nvPr>
        </p:nvSpPr>
        <p:spPr>
          <a:xfrm>
            <a:off x="611561" y="1772816"/>
            <a:ext cx="8075240" cy="4353347"/>
          </a:xfrm>
        </p:spPr>
        <p:txBody>
          <a:bodyPr/>
          <a:lstStyle/>
          <a:p>
            <a:pPr>
              <a:buFont typeface="Symbol" panose="05050102010706020507" pitchFamily="18" charset="2"/>
              <a:buChar char="-"/>
            </a:pPr>
            <a:r>
              <a:rPr lang="en-US" sz="2000" dirty="0"/>
              <a:t>Art. 24 (2) LV: “The financial situation of the State must be improved to the utmost possible extent and every effort must be made to open up new sources of revenue to meet public needs”.</a:t>
            </a:r>
          </a:p>
          <a:p>
            <a:pPr>
              <a:buFont typeface="Symbol" panose="05050102010706020507" pitchFamily="18" charset="2"/>
              <a:buChar char="-"/>
            </a:pPr>
            <a:r>
              <a:rPr lang="en-US" sz="2000" dirty="0"/>
              <a:t>Stamps, Casinos, corporate tax-regimes and philanthropy environment (Laffer curve).</a:t>
            </a:r>
            <a:endParaRPr lang="de-DE" sz="2000" dirty="0"/>
          </a:p>
        </p:txBody>
      </p:sp>
      <p:pic>
        <p:nvPicPr>
          <p:cNvPr id="3" name="Grafik 2">
            <a:extLst>
              <a:ext uri="{FF2B5EF4-FFF2-40B4-BE49-F238E27FC236}">
                <a16:creationId xmlns:a16="http://schemas.microsoft.com/office/drawing/2014/main" id="{A5701E5A-3068-218B-78B9-57A6047BC71F}"/>
              </a:ext>
            </a:extLst>
          </p:cNvPr>
          <p:cNvPicPr>
            <a:picLocks noChangeAspect="1"/>
          </p:cNvPicPr>
          <p:nvPr/>
        </p:nvPicPr>
        <p:blipFill>
          <a:blip r:embed="rId3"/>
          <a:stretch>
            <a:fillRect/>
          </a:stretch>
        </p:blipFill>
        <p:spPr>
          <a:xfrm>
            <a:off x="1259632" y="3930828"/>
            <a:ext cx="2195736" cy="1350378"/>
          </a:xfrm>
          <a:prstGeom prst="rect">
            <a:avLst/>
          </a:prstGeom>
        </p:spPr>
      </p:pic>
      <p:pic>
        <p:nvPicPr>
          <p:cNvPr id="5" name="Grafik 4">
            <a:extLst>
              <a:ext uri="{FF2B5EF4-FFF2-40B4-BE49-F238E27FC236}">
                <a16:creationId xmlns:a16="http://schemas.microsoft.com/office/drawing/2014/main" id="{636D3F0C-D34E-A409-25A6-81DBF595D916}"/>
              </a:ext>
            </a:extLst>
          </p:cNvPr>
          <p:cNvPicPr>
            <a:picLocks noChangeAspect="1"/>
          </p:cNvPicPr>
          <p:nvPr/>
        </p:nvPicPr>
        <p:blipFill>
          <a:blip r:embed="rId4"/>
          <a:stretch>
            <a:fillRect/>
          </a:stretch>
        </p:blipFill>
        <p:spPr>
          <a:xfrm>
            <a:off x="4355976" y="3740763"/>
            <a:ext cx="4248472" cy="2504462"/>
          </a:xfrm>
          <a:prstGeom prst="rect">
            <a:avLst/>
          </a:prstGeom>
        </p:spPr>
      </p:pic>
    </p:spTree>
    <p:extLst>
      <p:ext uri="{BB962C8B-B14F-4D97-AF65-F5344CB8AC3E}">
        <p14:creationId xmlns:p14="http://schemas.microsoft.com/office/powerpoint/2010/main" val="129481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err="1">
                <a:solidFill>
                  <a:srgbClr val="00B0F0"/>
                </a:solidFill>
              </a:rPr>
              <a:t>Explaining</a:t>
            </a:r>
            <a:r>
              <a:rPr lang="de-DE" altLang="de-DE" sz="3600" b="1" dirty="0">
                <a:solidFill>
                  <a:srgbClr val="00B0F0"/>
                </a:solidFill>
              </a:rPr>
              <a:t> </a:t>
            </a:r>
            <a:r>
              <a:rPr lang="de-DE" altLang="de-DE" sz="3600" b="1" dirty="0" err="1">
                <a:solidFill>
                  <a:srgbClr val="00B0F0"/>
                </a:solidFill>
              </a:rPr>
              <a:t>the</a:t>
            </a:r>
            <a:r>
              <a:rPr lang="de-DE" altLang="de-DE" sz="3600" b="1" dirty="0">
                <a:solidFill>
                  <a:srgbClr val="00B0F0"/>
                </a:solidFill>
              </a:rPr>
              <a:t> </a:t>
            </a:r>
            <a:r>
              <a:rPr lang="de-DE" altLang="de-DE" sz="3600" b="1" dirty="0" err="1">
                <a:solidFill>
                  <a:srgbClr val="00B0F0"/>
                </a:solidFill>
              </a:rPr>
              <a:t>small</a:t>
            </a:r>
            <a:r>
              <a:rPr lang="de-DE" altLang="de-DE" sz="3600" b="1" dirty="0">
                <a:solidFill>
                  <a:srgbClr val="00B0F0"/>
                </a:solidFill>
              </a:rPr>
              <a:t> </a:t>
            </a:r>
            <a:r>
              <a:rPr lang="de-DE" altLang="de-DE" sz="3600" b="1" dirty="0" err="1">
                <a:solidFill>
                  <a:srgbClr val="00B0F0"/>
                </a:solidFill>
              </a:rPr>
              <a:t>rich</a:t>
            </a:r>
            <a:r>
              <a:rPr lang="de-DE" altLang="de-DE" sz="3600" b="1" dirty="0">
                <a:solidFill>
                  <a:srgbClr val="00B0F0"/>
                </a:solidFill>
              </a:rPr>
              <a:t> </a:t>
            </a:r>
            <a:r>
              <a:rPr lang="de-DE" altLang="de-DE" sz="3600" b="1" dirty="0" err="1">
                <a:solidFill>
                  <a:srgbClr val="00B0F0"/>
                </a:solidFill>
              </a:rPr>
              <a:t>state</a:t>
            </a:r>
            <a:r>
              <a:rPr lang="de-DE" altLang="de-DE" sz="3600" b="1" dirty="0">
                <a:solidFill>
                  <a:srgbClr val="00B0F0"/>
                </a:solidFill>
              </a:rPr>
              <a:t>: </a:t>
            </a:r>
            <a:br>
              <a:rPr lang="de-DE" altLang="de-DE" sz="3600" b="1" dirty="0">
                <a:solidFill>
                  <a:srgbClr val="00B0F0"/>
                </a:solidFill>
              </a:rPr>
            </a:br>
            <a:r>
              <a:rPr lang="de-DE" altLang="de-DE" sz="2400" b="1" dirty="0">
                <a:solidFill>
                  <a:srgbClr val="00B0F0"/>
                </a:solidFill>
              </a:rPr>
              <a:t>Outsourcing, </a:t>
            </a:r>
            <a:r>
              <a:rPr lang="de-DE" altLang="de-DE" sz="2400" b="1" dirty="0" err="1">
                <a:solidFill>
                  <a:srgbClr val="00B0F0"/>
                </a:solidFill>
              </a:rPr>
              <a:t>multitasking</a:t>
            </a:r>
            <a:endParaRPr lang="de-DE" altLang="de-DE" sz="3200" b="1" dirty="0">
              <a:solidFill>
                <a:srgbClr val="0070C0"/>
              </a:solidFill>
            </a:endParaRP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17</a:t>
            </a:fld>
            <a:endParaRPr lang="en-US" altLang="de-DE">
              <a:latin typeface="Verdana" panose="020B0604030504040204" pitchFamily="34" charset="0"/>
            </a:endParaRPr>
          </a:p>
        </p:txBody>
      </p:sp>
      <p:sp>
        <p:nvSpPr>
          <p:cNvPr id="2" name="Inhaltsplatzhalter 1">
            <a:extLst>
              <a:ext uri="{FF2B5EF4-FFF2-40B4-BE49-F238E27FC236}">
                <a16:creationId xmlns:a16="http://schemas.microsoft.com/office/drawing/2014/main" id="{C9565AE4-FA38-D52B-A08A-F1FF386D3A5A}"/>
              </a:ext>
            </a:extLst>
          </p:cNvPr>
          <p:cNvSpPr>
            <a:spLocks noGrp="1"/>
          </p:cNvSpPr>
          <p:nvPr>
            <p:ph sz="quarter" idx="4"/>
          </p:nvPr>
        </p:nvSpPr>
        <p:spPr>
          <a:xfrm>
            <a:off x="611561" y="1772816"/>
            <a:ext cx="8075240" cy="4353347"/>
          </a:xfrm>
        </p:spPr>
        <p:txBody>
          <a:bodyPr/>
          <a:lstStyle/>
          <a:p>
            <a:pPr>
              <a:buFont typeface="Symbol" panose="05050102010706020507" pitchFamily="18" charset="2"/>
              <a:buChar char="-"/>
            </a:pPr>
            <a:r>
              <a:rPr lang="en-GB" sz="2000" dirty="0"/>
              <a:t>Ostrom/Ostrom (1977): state as „provider / arranger“ not „producer / supplier“ of public goods. Outsourcing</a:t>
            </a:r>
          </a:p>
          <a:p>
            <a:pPr lvl="1">
              <a:buFont typeface="Symbol" panose="05050102010706020507" pitchFamily="18" charset="2"/>
              <a:buChar char="-"/>
            </a:pPr>
            <a:r>
              <a:rPr lang="en-GB" sz="1600" dirty="0"/>
              <a:t>To neighbouring countries: money, defence, universities, rail and air traffic, postal services, telecom, clinics, diplomatic services …</a:t>
            </a:r>
          </a:p>
          <a:p>
            <a:pPr lvl="2">
              <a:buFont typeface="Symbol" panose="05050102010706020507" pitchFamily="18" charset="2"/>
              <a:buChar char="-"/>
            </a:pPr>
            <a:r>
              <a:rPr lang="en-GB" sz="1600" dirty="0"/>
              <a:t>Free-ride? (paid, little extra costs for neighbours).</a:t>
            </a:r>
          </a:p>
          <a:p>
            <a:pPr lvl="1">
              <a:buFont typeface="Symbol" panose="05050102010706020507" pitchFamily="18" charset="2"/>
              <a:buChar char="-"/>
            </a:pPr>
            <a:r>
              <a:rPr lang="en-GB" sz="1600" dirty="0"/>
              <a:t>To private sector: franchise bidding for local bus service; local charity in social services, culture and education.</a:t>
            </a:r>
          </a:p>
          <a:p>
            <a:pPr lvl="1">
              <a:buFont typeface="Symbol" panose="05050102010706020507" pitchFamily="18" charset="2"/>
              <a:buChar char="-"/>
            </a:pPr>
            <a:r>
              <a:rPr lang="en-GB" sz="1600" dirty="0"/>
              <a:t>Mixed forms of public/private ownership (</a:t>
            </a:r>
            <a:r>
              <a:rPr lang="en-GB" sz="1600" dirty="0" err="1"/>
              <a:t>Landesbank</a:t>
            </a:r>
            <a:r>
              <a:rPr lang="en-GB" sz="1600" dirty="0"/>
              <a:t>, utilities). </a:t>
            </a:r>
          </a:p>
          <a:p>
            <a:pPr lvl="2">
              <a:buFont typeface="Symbol" panose="05050102010706020507" pitchFamily="18" charset="2"/>
              <a:buChar char="-"/>
            </a:pPr>
            <a:r>
              <a:rPr lang="en-GB" sz="1400" dirty="0"/>
              <a:t>Often with high dividends out of cross-</a:t>
            </a:r>
            <a:r>
              <a:rPr lang="en-GB" sz="1400" dirty="0" err="1"/>
              <a:t>subidization</a:t>
            </a:r>
            <a:r>
              <a:rPr lang="en-GB" sz="1400" dirty="0"/>
              <a:t>: „win-win“ or obstruction of </a:t>
            </a:r>
            <a:r>
              <a:rPr lang="en-GB" sz="1400" dirty="0" err="1"/>
              <a:t>competiton</a:t>
            </a:r>
            <a:r>
              <a:rPr lang="en-GB" sz="1400" dirty="0"/>
              <a:t>?</a:t>
            </a:r>
            <a:endParaRPr lang="en-GB" sz="1200" dirty="0"/>
          </a:p>
          <a:p>
            <a:pPr>
              <a:buFont typeface="Symbol" panose="05050102010706020507" pitchFamily="18" charset="2"/>
              <a:buChar char="-"/>
            </a:pPr>
            <a:r>
              <a:rPr lang="en-GB" sz="2000" dirty="0"/>
              <a:t>Multitasking:</a:t>
            </a:r>
            <a:r>
              <a:rPr lang="en-GB" dirty="0"/>
              <a:t> </a:t>
            </a:r>
          </a:p>
          <a:p>
            <a:pPr lvl="1">
              <a:buFont typeface="Symbol" panose="05050102010706020507" pitchFamily="18" charset="2"/>
              <a:buChar char="-"/>
            </a:pPr>
            <a:r>
              <a:rPr lang="en-GB" sz="1600" dirty="0"/>
              <a:t>5 ministries, politicians with business background.</a:t>
            </a:r>
          </a:p>
        </p:txBody>
      </p:sp>
    </p:spTree>
    <p:extLst>
      <p:ext uri="{BB962C8B-B14F-4D97-AF65-F5344CB8AC3E}">
        <p14:creationId xmlns:p14="http://schemas.microsoft.com/office/powerpoint/2010/main" val="665630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err="1">
                <a:solidFill>
                  <a:srgbClr val="00B0F0"/>
                </a:solidFill>
              </a:rPr>
              <a:t>Explaining</a:t>
            </a:r>
            <a:r>
              <a:rPr lang="de-DE" altLang="de-DE" sz="3600" b="1" dirty="0">
                <a:solidFill>
                  <a:srgbClr val="00B0F0"/>
                </a:solidFill>
              </a:rPr>
              <a:t> </a:t>
            </a:r>
            <a:r>
              <a:rPr lang="de-DE" altLang="de-DE" sz="3600" b="1" dirty="0" err="1">
                <a:solidFill>
                  <a:srgbClr val="00B0F0"/>
                </a:solidFill>
              </a:rPr>
              <a:t>the</a:t>
            </a:r>
            <a:r>
              <a:rPr lang="de-DE" altLang="de-DE" sz="3600" b="1" dirty="0">
                <a:solidFill>
                  <a:srgbClr val="00B0F0"/>
                </a:solidFill>
              </a:rPr>
              <a:t> </a:t>
            </a:r>
            <a:r>
              <a:rPr lang="de-DE" altLang="de-DE" sz="3600" b="1" dirty="0" err="1">
                <a:solidFill>
                  <a:srgbClr val="00B0F0"/>
                </a:solidFill>
              </a:rPr>
              <a:t>small</a:t>
            </a:r>
            <a:r>
              <a:rPr lang="de-DE" altLang="de-DE" sz="3600" b="1" dirty="0">
                <a:solidFill>
                  <a:srgbClr val="00B0F0"/>
                </a:solidFill>
              </a:rPr>
              <a:t> </a:t>
            </a:r>
            <a:r>
              <a:rPr lang="de-DE" altLang="de-DE" sz="3600" b="1" dirty="0" err="1">
                <a:solidFill>
                  <a:srgbClr val="00B0F0"/>
                </a:solidFill>
              </a:rPr>
              <a:t>rich</a:t>
            </a:r>
            <a:r>
              <a:rPr lang="de-DE" altLang="de-DE" sz="3600" b="1" dirty="0">
                <a:solidFill>
                  <a:srgbClr val="00B0F0"/>
                </a:solidFill>
              </a:rPr>
              <a:t> </a:t>
            </a:r>
            <a:r>
              <a:rPr lang="de-DE" altLang="de-DE" sz="3600" b="1" dirty="0" err="1">
                <a:solidFill>
                  <a:srgbClr val="00B0F0"/>
                </a:solidFill>
              </a:rPr>
              <a:t>state</a:t>
            </a:r>
            <a:r>
              <a:rPr lang="de-DE" altLang="de-DE" sz="3600" b="1" dirty="0">
                <a:solidFill>
                  <a:srgbClr val="00B0F0"/>
                </a:solidFill>
              </a:rPr>
              <a:t>: </a:t>
            </a:r>
            <a:br>
              <a:rPr lang="de-DE" altLang="de-DE" sz="3600" b="1" dirty="0">
                <a:solidFill>
                  <a:srgbClr val="00B0F0"/>
                </a:solidFill>
              </a:rPr>
            </a:br>
            <a:r>
              <a:rPr lang="de-DE" altLang="de-DE" sz="2400" b="1" dirty="0">
                <a:solidFill>
                  <a:srgbClr val="00B0F0"/>
                </a:solidFill>
              </a:rPr>
              <a:t>smart „</a:t>
            </a:r>
            <a:r>
              <a:rPr lang="de-DE" altLang="de-DE" sz="2400" b="1" dirty="0" err="1">
                <a:solidFill>
                  <a:srgbClr val="00B0F0"/>
                </a:solidFill>
              </a:rPr>
              <a:t>industrial</a:t>
            </a:r>
            <a:r>
              <a:rPr lang="de-DE" altLang="de-DE" sz="2400" b="1" dirty="0">
                <a:solidFill>
                  <a:srgbClr val="00B0F0"/>
                </a:solidFill>
              </a:rPr>
              <a:t> </a:t>
            </a:r>
            <a:r>
              <a:rPr lang="de-DE" altLang="de-DE" sz="2400" b="1" dirty="0" err="1">
                <a:solidFill>
                  <a:srgbClr val="00B0F0"/>
                </a:solidFill>
              </a:rPr>
              <a:t>policy</a:t>
            </a:r>
            <a:r>
              <a:rPr lang="de-DE" altLang="de-DE" sz="2400" b="1" dirty="0">
                <a:solidFill>
                  <a:srgbClr val="00B0F0"/>
                </a:solidFill>
              </a:rPr>
              <a:t>“</a:t>
            </a:r>
            <a:endParaRPr lang="de-DE" altLang="de-DE" sz="3200" b="1" dirty="0">
              <a:solidFill>
                <a:srgbClr val="0070C0"/>
              </a:solidFill>
            </a:endParaRP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18</a:t>
            </a:fld>
            <a:endParaRPr lang="en-US" altLang="de-DE">
              <a:latin typeface="Verdana" panose="020B0604030504040204" pitchFamily="34" charset="0"/>
            </a:endParaRPr>
          </a:p>
        </p:txBody>
      </p:sp>
      <p:sp>
        <p:nvSpPr>
          <p:cNvPr id="2" name="Inhaltsplatzhalter 1">
            <a:extLst>
              <a:ext uri="{FF2B5EF4-FFF2-40B4-BE49-F238E27FC236}">
                <a16:creationId xmlns:a16="http://schemas.microsoft.com/office/drawing/2014/main" id="{C9565AE4-FA38-D52B-A08A-F1FF386D3A5A}"/>
              </a:ext>
            </a:extLst>
          </p:cNvPr>
          <p:cNvSpPr>
            <a:spLocks noGrp="1"/>
          </p:cNvSpPr>
          <p:nvPr>
            <p:ph sz="quarter" idx="4"/>
          </p:nvPr>
        </p:nvSpPr>
        <p:spPr>
          <a:xfrm>
            <a:off x="611561" y="1772816"/>
            <a:ext cx="8075240" cy="4353347"/>
          </a:xfrm>
        </p:spPr>
        <p:txBody>
          <a:bodyPr/>
          <a:lstStyle/>
          <a:p>
            <a:pPr>
              <a:buFont typeface="Symbol" panose="05050102010706020507" pitchFamily="18" charset="2"/>
              <a:buChar char="-"/>
            </a:pPr>
            <a:r>
              <a:rPr lang="en-GB" dirty="0"/>
              <a:t>General location factors:</a:t>
            </a:r>
          </a:p>
          <a:p>
            <a:pPr lvl="1">
              <a:buFont typeface="Symbol" panose="05050102010706020507" pitchFamily="18" charset="2"/>
              <a:buChar char="-"/>
            </a:pPr>
            <a:r>
              <a:rPr lang="en-GB" sz="1600" dirty="0"/>
              <a:t>central location, neutrality, political, legal and social stability …, strong and stable Swiss franc, full access to EU single market, EFTA and CH trade deals, good infrastructure (telecom)</a:t>
            </a:r>
          </a:p>
          <a:p>
            <a:pPr>
              <a:buFont typeface="Symbol" panose="05050102010706020507" pitchFamily="18" charset="2"/>
              <a:buChar char="-"/>
            </a:pPr>
            <a:r>
              <a:rPr lang="en-GB" dirty="0"/>
              <a:t>Liberal policies:</a:t>
            </a:r>
          </a:p>
          <a:p>
            <a:pPr lvl="1">
              <a:buFont typeface="Symbol" panose="05050102010706020507" pitchFamily="18" charset="2"/>
              <a:buChar char="-"/>
            </a:pPr>
            <a:r>
              <a:rPr lang="en-GB" sz="1600" dirty="0"/>
              <a:t>Open markets, low taxation, high banking secrecy [compliance], low compliance costs, easy access </a:t>
            </a:r>
            <a:r>
              <a:rPr lang="en-GB" sz="1600" dirty="0" err="1"/>
              <a:t>adminstration</a:t>
            </a:r>
            <a:r>
              <a:rPr lang="en-GB" sz="1600" dirty="0"/>
              <a:t> (e.g. for start-ups), Top World Bank „Governance Indicators“.</a:t>
            </a:r>
            <a:endParaRPr lang="en-GB" sz="1400" dirty="0"/>
          </a:p>
          <a:p>
            <a:pPr>
              <a:buFont typeface="Symbol" panose="05050102010706020507" pitchFamily="18" charset="2"/>
              <a:buChar char="-"/>
            </a:pPr>
            <a:r>
              <a:rPr lang="en-GB" dirty="0"/>
              <a:t>High targeted investments</a:t>
            </a:r>
          </a:p>
          <a:p>
            <a:pPr lvl="1">
              <a:buFont typeface="Symbol" panose="05050102010706020507" pitchFamily="18" charset="2"/>
              <a:buChar char="-"/>
            </a:pPr>
            <a:r>
              <a:rPr lang="en-GB" sz="1600" dirty="0"/>
              <a:t>in R&amp;D (6.5 % of GDP in 2019, mostly from private sector). </a:t>
            </a:r>
          </a:p>
          <a:p>
            <a:pPr lvl="1">
              <a:buFont typeface="Symbol" panose="05050102010706020507" pitchFamily="18" charset="2"/>
              <a:buChar char="-"/>
            </a:pPr>
            <a:r>
              <a:rPr lang="en-GB" sz="1600" dirty="0"/>
              <a:t>in education (also good PISA scores)</a:t>
            </a:r>
          </a:p>
          <a:p>
            <a:pPr lvl="1">
              <a:buFont typeface="Symbol" panose="05050102010706020507" pitchFamily="18" charset="2"/>
              <a:buChar char="-"/>
            </a:pPr>
            <a:r>
              <a:rPr lang="en-GB" sz="1600" dirty="0"/>
              <a:t>in international reputation</a:t>
            </a:r>
          </a:p>
          <a:p>
            <a:pPr>
              <a:buFont typeface="Symbol" panose="05050102010706020507" pitchFamily="18" charset="2"/>
              <a:buChar char="-"/>
            </a:pPr>
            <a:endParaRPr lang="de-DE" dirty="0"/>
          </a:p>
          <a:p>
            <a:pPr>
              <a:buFont typeface="Symbol" panose="05050102010706020507" pitchFamily="18" charset="2"/>
              <a:buChar char="-"/>
            </a:pPr>
            <a:endParaRPr lang="de-DE" dirty="0"/>
          </a:p>
        </p:txBody>
      </p:sp>
    </p:spTree>
    <p:extLst>
      <p:ext uri="{BB962C8B-B14F-4D97-AF65-F5344CB8AC3E}">
        <p14:creationId xmlns:p14="http://schemas.microsoft.com/office/powerpoint/2010/main" val="348307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a:solidFill>
                  <a:srgbClr val="00B0F0"/>
                </a:solidFill>
              </a:rPr>
              <a:t>Prince and People </a:t>
            </a:r>
            <a:r>
              <a:rPr lang="de-DE" altLang="de-DE" sz="3600" b="1" dirty="0" err="1">
                <a:solidFill>
                  <a:srgbClr val="00B0F0"/>
                </a:solidFill>
              </a:rPr>
              <a:t>as</a:t>
            </a:r>
            <a:r>
              <a:rPr lang="de-DE" altLang="de-DE" sz="3600" b="1" dirty="0">
                <a:solidFill>
                  <a:srgbClr val="00B0F0"/>
                </a:solidFill>
              </a:rPr>
              <a:t> </a:t>
            </a:r>
            <a:r>
              <a:rPr lang="de-DE" altLang="de-DE" sz="3600" b="1" dirty="0" err="1">
                <a:solidFill>
                  <a:srgbClr val="00B0F0"/>
                </a:solidFill>
              </a:rPr>
              <a:t>veto</a:t>
            </a:r>
            <a:r>
              <a:rPr lang="de-DE" altLang="de-DE" sz="3600" b="1" dirty="0">
                <a:solidFill>
                  <a:srgbClr val="00B0F0"/>
                </a:solidFill>
              </a:rPr>
              <a:t> </a:t>
            </a:r>
            <a:r>
              <a:rPr lang="de-DE" altLang="de-DE" sz="3600" b="1" dirty="0" err="1">
                <a:solidFill>
                  <a:srgbClr val="00B0F0"/>
                </a:solidFill>
              </a:rPr>
              <a:t>players</a:t>
            </a:r>
            <a:r>
              <a:rPr lang="de-DE" altLang="de-DE" sz="3600" b="1" dirty="0">
                <a:solidFill>
                  <a:srgbClr val="00B0F0"/>
                </a:solidFill>
              </a:rPr>
              <a:t>?</a:t>
            </a:r>
            <a:endParaRPr lang="de-DE" altLang="de-DE" sz="3200" b="1" dirty="0">
              <a:solidFill>
                <a:srgbClr val="0070C0"/>
              </a:solidFill>
            </a:endParaRP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19</a:t>
            </a:fld>
            <a:endParaRPr lang="en-US" altLang="de-DE">
              <a:latin typeface="Verdana" panose="020B0604030504040204" pitchFamily="34" charset="0"/>
            </a:endParaRPr>
          </a:p>
        </p:txBody>
      </p:sp>
      <p:sp>
        <p:nvSpPr>
          <p:cNvPr id="2" name="Inhaltsplatzhalter 1">
            <a:extLst>
              <a:ext uri="{FF2B5EF4-FFF2-40B4-BE49-F238E27FC236}">
                <a16:creationId xmlns:a16="http://schemas.microsoft.com/office/drawing/2014/main" id="{69FF1D3C-19F5-6786-4109-86B17DC00C99}"/>
              </a:ext>
            </a:extLst>
          </p:cNvPr>
          <p:cNvSpPr>
            <a:spLocks noGrp="1"/>
          </p:cNvSpPr>
          <p:nvPr>
            <p:ph sz="quarter" idx="4"/>
          </p:nvPr>
        </p:nvSpPr>
        <p:spPr>
          <a:xfrm>
            <a:off x="611561" y="1844824"/>
            <a:ext cx="8075240" cy="4281339"/>
          </a:xfrm>
        </p:spPr>
        <p:txBody>
          <a:bodyPr/>
          <a:lstStyle/>
          <a:p>
            <a:pPr marL="0" indent="0">
              <a:buNone/>
            </a:pPr>
            <a:r>
              <a:rPr lang="de-DE"/>
              <a:t>Franz Josef </a:t>
            </a:r>
            <a:r>
              <a:rPr lang="de-DE" dirty="0"/>
              <a:t>II. </a:t>
            </a:r>
            <a:r>
              <a:rPr lang="de-DE" dirty="0" err="1"/>
              <a:t>encouraged</a:t>
            </a:r>
            <a:r>
              <a:rPr lang="de-DE" dirty="0"/>
              <a:t> </a:t>
            </a:r>
            <a:r>
              <a:rPr lang="de-DE" dirty="0" err="1"/>
              <a:t>state</a:t>
            </a:r>
            <a:r>
              <a:rPr lang="de-DE" dirty="0"/>
              <a:t> </a:t>
            </a:r>
            <a:r>
              <a:rPr lang="de-DE" dirty="0" err="1"/>
              <a:t>action</a:t>
            </a:r>
            <a:r>
              <a:rPr lang="de-DE" dirty="0"/>
              <a:t> (social </a:t>
            </a:r>
            <a:r>
              <a:rPr lang="de-DE" dirty="0" err="1"/>
              <a:t>insurance</a:t>
            </a:r>
            <a:r>
              <a:rPr lang="de-DE" dirty="0"/>
              <a:t>)  in </a:t>
            </a:r>
            <a:r>
              <a:rPr lang="de-DE" dirty="0" err="1"/>
              <a:t>the</a:t>
            </a:r>
            <a:r>
              <a:rPr lang="de-DE" dirty="0"/>
              <a:t> 1950s </a:t>
            </a:r>
            <a:r>
              <a:rPr lang="de-DE" dirty="0" err="1"/>
              <a:t>to</a:t>
            </a:r>
            <a:r>
              <a:rPr lang="de-DE" dirty="0"/>
              <a:t> 1980s.</a:t>
            </a:r>
          </a:p>
          <a:p>
            <a:pPr marL="0" indent="0">
              <a:buNone/>
            </a:pPr>
            <a:endParaRPr lang="de-DE" dirty="0"/>
          </a:p>
          <a:p>
            <a:pPr marL="0" indent="0">
              <a:buNone/>
            </a:pPr>
            <a:r>
              <a:rPr lang="de-DE" dirty="0"/>
              <a:t>Hans Adam II </a:t>
            </a:r>
            <a:r>
              <a:rPr lang="de-DE" dirty="0" err="1"/>
              <a:t>advocates</a:t>
            </a:r>
            <a:r>
              <a:rPr lang="de-DE" dirty="0"/>
              <a:t> a strong liberal </a:t>
            </a:r>
            <a:r>
              <a:rPr lang="de-DE" dirty="0" err="1"/>
              <a:t>interpretation</a:t>
            </a:r>
            <a:r>
              <a:rPr lang="de-DE" dirty="0"/>
              <a:t> </a:t>
            </a:r>
            <a:r>
              <a:rPr lang="de-DE" dirty="0" err="1"/>
              <a:t>of</a:t>
            </a:r>
            <a:r>
              <a:rPr lang="de-DE" dirty="0"/>
              <a:t> „</a:t>
            </a:r>
            <a:r>
              <a:rPr lang="de-DE" dirty="0" err="1"/>
              <a:t>subsidiarity</a:t>
            </a:r>
            <a:r>
              <a:rPr lang="de-DE" dirty="0"/>
              <a:t>“ (</a:t>
            </a:r>
            <a:r>
              <a:rPr lang="de-DE" dirty="0" err="1"/>
              <a:t>state</a:t>
            </a:r>
            <a:r>
              <a:rPr lang="de-DE" dirty="0"/>
              <a:t> </a:t>
            </a:r>
            <a:r>
              <a:rPr lang="de-DE" dirty="0" err="1"/>
              <a:t>as</a:t>
            </a:r>
            <a:r>
              <a:rPr lang="de-DE" dirty="0"/>
              <a:t> „</a:t>
            </a:r>
            <a:r>
              <a:rPr lang="de-DE" dirty="0" err="1"/>
              <a:t>service</a:t>
            </a:r>
            <a:r>
              <a:rPr lang="de-DE" dirty="0"/>
              <a:t> </a:t>
            </a:r>
            <a:r>
              <a:rPr lang="de-DE" dirty="0" err="1"/>
              <a:t>enterprise</a:t>
            </a:r>
            <a:r>
              <a:rPr lang="de-DE" dirty="0"/>
              <a:t>“; </a:t>
            </a:r>
            <a:r>
              <a:rPr lang="de-DE" dirty="0" err="1"/>
              <a:t>local</a:t>
            </a:r>
            <a:r>
              <a:rPr lang="de-DE" dirty="0"/>
              <a:t> </a:t>
            </a:r>
            <a:r>
              <a:rPr lang="de-DE" dirty="0" err="1"/>
              <a:t>responsibility</a:t>
            </a:r>
            <a:r>
              <a:rPr lang="de-DE" dirty="0"/>
              <a:t> </a:t>
            </a:r>
            <a:r>
              <a:rPr lang="de-DE" dirty="0" err="1"/>
              <a:t>for</a:t>
            </a:r>
            <a:r>
              <a:rPr lang="de-DE" dirty="0"/>
              <a:t> social care;  </a:t>
            </a:r>
            <a:r>
              <a:rPr lang="de-DE" dirty="0" err="1"/>
              <a:t>education</a:t>
            </a:r>
            <a:r>
              <a:rPr lang="de-DE" dirty="0"/>
              <a:t> </a:t>
            </a:r>
            <a:r>
              <a:rPr lang="de-DE" dirty="0" err="1"/>
              <a:t>vouchers</a:t>
            </a:r>
            <a:r>
              <a:rPr lang="de-DE" dirty="0"/>
              <a:t> …)</a:t>
            </a:r>
          </a:p>
          <a:p>
            <a:pPr marL="0" indent="0">
              <a:buNone/>
            </a:pPr>
            <a:endParaRPr lang="de-DE" dirty="0"/>
          </a:p>
          <a:p>
            <a:pPr marL="0" indent="0">
              <a:buNone/>
            </a:pPr>
            <a:r>
              <a:rPr lang="de-DE" dirty="0" err="1"/>
              <a:t>Direct</a:t>
            </a:r>
            <a:r>
              <a:rPr lang="de-DE" dirty="0"/>
              <a:t> </a:t>
            </a:r>
            <a:r>
              <a:rPr lang="de-DE" dirty="0" err="1"/>
              <a:t>democracy</a:t>
            </a:r>
            <a:r>
              <a:rPr lang="de-DE" dirty="0"/>
              <a:t> </a:t>
            </a:r>
            <a:r>
              <a:rPr lang="de-DE" dirty="0" err="1"/>
              <a:t>similar</a:t>
            </a:r>
            <a:r>
              <a:rPr lang="de-DE" dirty="0"/>
              <a:t> </a:t>
            </a:r>
            <a:r>
              <a:rPr lang="de-DE" dirty="0" err="1"/>
              <a:t>to</a:t>
            </a:r>
            <a:r>
              <a:rPr lang="de-DE" dirty="0"/>
              <a:t> CH </a:t>
            </a:r>
            <a:r>
              <a:rPr lang="de-DE" dirty="0" err="1"/>
              <a:t>as</a:t>
            </a:r>
            <a:r>
              <a:rPr lang="de-DE" dirty="0"/>
              <a:t> </a:t>
            </a:r>
            <a:r>
              <a:rPr lang="de-DE" dirty="0" err="1"/>
              <a:t>brake</a:t>
            </a:r>
            <a:r>
              <a:rPr lang="de-DE" dirty="0"/>
              <a:t> on </a:t>
            </a:r>
            <a:r>
              <a:rPr lang="de-DE" dirty="0" err="1"/>
              <a:t>government</a:t>
            </a:r>
            <a:r>
              <a:rPr lang="de-DE" dirty="0"/>
              <a:t> </a:t>
            </a:r>
            <a:r>
              <a:rPr lang="de-DE" dirty="0" err="1"/>
              <a:t>expenditures</a:t>
            </a:r>
            <a:r>
              <a:rPr lang="de-DE" dirty="0"/>
              <a:t>, </a:t>
            </a:r>
            <a:r>
              <a:rPr lang="de-DE" dirty="0" err="1"/>
              <a:t>debt</a:t>
            </a:r>
            <a:r>
              <a:rPr lang="de-DE" dirty="0"/>
              <a:t> and </a:t>
            </a:r>
            <a:r>
              <a:rPr lang="de-DE" dirty="0" err="1"/>
              <a:t>tax</a:t>
            </a:r>
            <a:r>
              <a:rPr lang="de-DE" dirty="0"/>
              <a:t> </a:t>
            </a:r>
            <a:r>
              <a:rPr lang="de-DE" dirty="0" err="1"/>
              <a:t>increases</a:t>
            </a:r>
            <a:r>
              <a:rPr lang="de-DE" dirty="0"/>
              <a:t>.</a:t>
            </a:r>
          </a:p>
        </p:txBody>
      </p:sp>
    </p:spTree>
    <p:extLst>
      <p:ext uri="{BB962C8B-B14F-4D97-AF65-F5344CB8AC3E}">
        <p14:creationId xmlns:p14="http://schemas.microsoft.com/office/powerpoint/2010/main" val="1148001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200" b="1" dirty="0">
                <a:solidFill>
                  <a:srgbClr val="00B0F0"/>
                </a:solidFill>
              </a:rPr>
              <a:t>Content</a:t>
            </a:r>
            <a:endParaRPr lang="de-DE" altLang="de-DE" sz="3200" b="1" dirty="0">
              <a:solidFill>
                <a:srgbClr val="0070C0"/>
              </a:solidFill>
            </a:endParaRPr>
          </a:p>
        </p:txBody>
      </p:sp>
      <p:sp>
        <p:nvSpPr>
          <p:cNvPr id="17411" name="Inhaltsplatzhalter 9">
            <a:extLst>
              <a:ext uri="{FF2B5EF4-FFF2-40B4-BE49-F238E27FC236}">
                <a16:creationId xmlns:a16="http://schemas.microsoft.com/office/drawing/2014/main" id="{B475FD75-1ECD-43DA-930E-2F2EDE77B05F}"/>
              </a:ext>
            </a:extLst>
          </p:cNvPr>
          <p:cNvSpPr>
            <a:spLocks noGrp="1" noChangeArrowheads="1"/>
          </p:cNvSpPr>
          <p:nvPr>
            <p:ph sz="quarter" idx="4"/>
          </p:nvPr>
        </p:nvSpPr>
        <p:spPr>
          <a:xfrm>
            <a:off x="539750" y="1844675"/>
            <a:ext cx="8147050" cy="4281488"/>
          </a:xfrm>
        </p:spPr>
        <p:txBody>
          <a:bodyPr/>
          <a:lstStyle/>
          <a:p>
            <a:pPr>
              <a:buFont typeface="+mj-lt"/>
              <a:buAutoNum type="arabicPeriod"/>
            </a:pPr>
            <a:r>
              <a:rPr lang="en-GB" altLang="de-DE" sz="2000" dirty="0"/>
              <a:t>Size and number of nations</a:t>
            </a:r>
          </a:p>
          <a:p>
            <a:pPr>
              <a:buFont typeface="+mj-lt"/>
              <a:buAutoNum type="arabicPeriod"/>
            </a:pPr>
            <a:r>
              <a:rPr lang="en-GB" altLang="de-DE" sz="2000" dirty="0"/>
              <a:t>Wealth of nations and size of the state: theories (</a:t>
            </a:r>
            <a:r>
              <a:rPr lang="en-GB" altLang="de-DE" sz="2000" dirty="0" err="1"/>
              <a:t>Alesina</a:t>
            </a:r>
            <a:r>
              <a:rPr lang="en-GB" altLang="de-DE" sz="2000" dirty="0"/>
              <a:t> et al., Rodrik, Armstrong, Easterly)</a:t>
            </a:r>
          </a:p>
          <a:p>
            <a:pPr>
              <a:buFont typeface="+mj-lt"/>
              <a:buAutoNum type="arabicPeriod"/>
            </a:pPr>
            <a:r>
              <a:rPr lang="en-GB" altLang="de-DE" sz="2000" dirty="0"/>
              <a:t>Modern empirical findings</a:t>
            </a:r>
          </a:p>
          <a:p>
            <a:pPr>
              <a:buFont typeface="+mj-lt"/>
              <a:buAutoNum type="arabicPeriod"/>
            </a:pPr>
            <a:r>
              <a:rPr lang="en-GB" altLang="de-DE" sz="2000" dirty="0"/>
              <a:t>The case of Liechtenstein</a:t>
            </a: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2</a:t>
            </a:fld>
            <a:endParaRPr lang="en-US" altLang="de-DE">
              <a:latin typeface="Verdana" panose="020B0604030504040204" pitchFamily="34" charset="0"/>
            </a:endParaRPr>
          </a:p>
        </p:txBody>
      </p:sp>
      <p:pic>
        <p:nvPicPr>
          <p:cNvPr id="7" name="Grafik 6">
            <a:extLst>
              <a:ext uri="{FF2B5EF4-FFF2-40B4-BE49-F238E27FC236}">
                <a16:creationId xmlns:a16="http://schemas.microsoft.com/office/drawing/2014/main" id="{046BDB18-FF0B-87A1-9F36-F2013F60B7B1}"/>
              </a:ext>
            </a:extLst>
          </p:cNvPr>
          <p:cNvPicPr>
            <a:picLocks noChangeAspect="1"/>
          </p:cNvPicPr>
          <p:nvPr/>
        </p:nvPicPr>
        <p:blipFill>
          <a:blip r:embed="rId3"/>
          <a:stretch>
            <a:fillRect/>
          </a:stretch>
        </p:blipFill>
        <p:spPr>
          <a:xfrm>
            <a:off x="6372201" y="3017534"/>
            <a:ext cx="2088231" cy="3071569"/>
          </a:xfrm>
          <a:prstGeom prst="rect">
            <a:avLst/>
          </a:prstGeom>
        </p:spPr>
      </p:pic>
      <p:sp>
        <p:nvSpPr>
          <p:cNvPr id="8" name="Textfeld 7">
            <a:extLst>
              <a:ext uri="{FF2B5EF4-FFF2-40B4-BE49-F238E27FC236}">
                <a16:creationId xmlns:a16="http://schemas.microsoft.com/office/drawing/2014/main" id="{44748A3E-4DC5-E815-4192-F7E018A92F10}"/>
              </a:ext>
            </a:extLst>
          </p:cNvPr>
          <p:cNvSpPr txBox="1"/>
          <p:nvPr/>
        </p:nvSpPr>
        <p:spPr>
          <a:xfrm>
            <a:off x="3131840" y="5738301"/>
            <a:ext cx="3888432" cy="369332"/>
          </a:xfrm>
          <a:prstGeom prst="rect">
            <a:avLst/>
          </a:prstGeom>
          <a:noFill/>
        </p:spPr>
        <p:txBody>
          <a:bodyPr wrap="square" rtlCol="0">
            <a:spAutoFit/>
          </a:bodyPr>
          <a:lstStyle/>
          <a:p>
            <a:r>
              <a:rPr lang="de-DE" dirty="0"/>
              <a:t>Free </a:t>
            </a:r>
            <a:r>
              <a:rPr lang="de-DE" dirty="0" err="1"/>
              <a:t>download</a:t>
            </a:r>
            <a:r>
              <a:rPr lang="de-DE" dirty="0"/>
              <a:t> at www.sous.li</a:t>
            </a:r>
          </a:p>
        </p:txBody>
      </p:sp>
    </p:spTree>
    <p:extLst>
      <p:ext uri="{BB962C8B-B14F-4D97-AF65-F5344CB8AC3E}">
        <p14:creationId xmlns:p14="http://schemas.microsoft.com/office/powerpoint/2010/main" val="1803496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err="1">
                <a:solidFill>
                  <a:srgbClr val="00B0F0"/>
                </a:solidFill>
              </a:rPr>
              <a:t>Imported</a:t>
            </a:r>
            <a:r>
              <a:rPr lang="de-DE" altLang="de-DE" sz="3600" b="1" dirty="0">
                <a:solidFill>
                  <a:srgbClr val="00B0F0"/>
                </a:solidFill>
              </a:rPr>
              <a:t> </a:t>
            </a:r>
            <a:r>
              <a:rPr lang="de-DE" altLang="de-DE" sz="3600" b="1" dirty="0" err="1">
                <a:solidFill>
                  <a:srgbClr val="00B0F0"/>
                </a:solidFill>
              </a:rPr>
              <a:t>government</a:t>
            </a:r>
            <a:r>
              <a:rPr lang="de-DE" altLang="de-DE" sz="3600" b="1" dirty="0">
                <a:solidFill>
                  <a:srgbClr val="00B0F0"/>
                </a:solidFill>
              </a:rPr>
              <a:t> </a:t>
            </a:r>
            <a:r>
              <a:rPr lang="de-DE" altLang="de-DE" sz="3600" b="1" dirty="0" err="1">
                <a:solidFill>
                  <a:srgbClr val="00B0F0"/>
                </a:solidFill>
              </a:rPr>
              <a:t>growth</a:t>
            </a:r>
            <a:r>
              <a:rPr lang="de-DE" altLang="de-DE" sz="3600" b="1" dirty="0">
                <a:solidFill>
                  <a:srgbClr val="00B0F0"/>
                </a:solidFill>
              </a:rPr>
              <a:t>?</a:t>
            </a:r>
            <a:endParaRPr lang="de-DE" altLang="de-DE" sz="3200" b="1" dirty="0">
              <a:solidFill>
                <a:srgbClr val="0070C0"/>
              </a:solidFill>
            </a:endParaRP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20</a:t>
            </a:fld>
            <a:endParaRPr lang="en-US" altLang="de-DE">
              <a:latin typeface="Verdana" panose="020B0604030504040204" pitchFamily="34" charset="0"/>
            </a:endParaRPr>
          </a:p>
        </p:txBody>
      </p:sp>
      <p:pic>
        <p:nvPicPr>
          <p:cNvPr id="4" name="Inhaltsplatzhalter 3">
            <a:extLst>
              <a:ext uri="{FF2B5EF4-FFF2-40B4-BE49-F238E27FC236}">
                <a16:creationId xmlns:a16="http://schemas.microsoft.com/office/drawing/2014/main" id="{4ED7A440-E5C7-9F5F-7E31-024DE76E8A26}"/>
              </a:ext>
            </a:extLst>
          </p:cNvPr>
          <p:cNvPicPr>
            <a:picLocks noGrp="1" noChangeAspect="1"/>
          </p:cNvPicPr>
          <p:nvPr>
            <p:ph sz="quarter" idx="4"/>
          </p:nvPr>
        </p:nvPicPr>
        <p:blipFill>
          <a:blip r:embed="rId3"/>
          <a:stretch>
            <a:fillRect/>
          </a:stretch>
        </p:blipFill>
        <p:spPr>
          <a:xfrm>
            <a:off x="1588935" y="1770628"/>
            <a:ext cx="5966130" cy="4474597"/>
          </a:xfrm>
          <a:prstGeom prst="rect">
            <a:avLst/>
          </a:prstGeom>
        </p:spPr>
      </p:pic>
    </p:spTree>
    <p:extLst>
      <p:ext uri="{BB962C8B-B14F-4D97-AF65-F5344CB8AC3E}">
        <p14:creationId xmlns:p14="http://schemas.microsoft.com/office/powerpoint/2010/main" val="1097958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en-GB" altLang="de-DE" sz="3600" b="1" dirty="0">
                <a:solidFill>
                  <a:srgbClr val="00B0F0"/>
                </a:solidFill>
              </a:rPr>
              <a:t>Imported government growth?</a:t>
            </a:r>
            <a:endParaRPr lang="en-GB" altLang="de-DE" sz="3200" b="1" dirty="0">
              <a:solidFill>
                <a:srgbClr val="0070C0"/>
              </a:solidFill>
            </a:endParaRP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21</a:t>
            </a:fld>
            <a:endParaRPr lang="en-US" altLang="de-DE">
              <a:latin typeface="Verdana" panose="020B0604030504040204" pitchFamily="34" charset="0"/>
            </a:endParaRPr>
          </a:p>
        </p:txBody>
      </p:sp>
      <p:pic>
        <p:nvPicPr>
          <p:cNvPr id="3" name="Grafik 2">
            <a:extLst>
              <a:ext uri="{FF2B5EF4-FFF2-40B4-BE49-F238E27FC236}">
                <a16:creationId xmlns:a16="http://schemas.microsoft.com/office/drawing/2014/main" id="{143C3894-C293-C7D1-EA61-4FAA7FA15BFE}"/>
              </a:ext>
            </a:extLst>
          </p:cNvPr>
          <p:cNvPicPr>
            <a:picLocks noChangeAspect="1"/>
          </p:cNvPicPr>
          <p:nvPr/>
        </p:nvPicPr>
        <p:blipFill>
          <a:blip r:embed="rId3"/>
          <a:stretch>
            <a:fillRect/>
          </a:stretch>
        </p:blipFill>
        <p:spPr>
          <a:xfrm>
            <a:off x="6300192" y="1844825"/>
            <a:ext cx="2641302" cy="1980976"/>
          </a:xfrm>
          <a:prstGeom prst="rect">
            <a:avLst/>
          </a:prstGeom>
        </p:spPr>
      </p:pic>
      <p:sp>
        <p:nvSpPr>
          <p:cNvPr id="5" name="Inhaltsplatzhalter 4">
            <a:extLst>
              <a:ext uri="{FF2B5EF4-FFF2-40B4-BE49-F238E27FC236}">
                <a16:creationId xmlns:a16="http://schemas.microsoft.com/office/drawing/2014/main" id="{E562FFBC-70B1-3329-D75F-83E1C4DEDBFD}"/>
              </a:ext>
            </a:extLst>
          </p:cNvPr>
          <p:cNvSpPr>
            <a:spLocks noGrp="1"/>
          </p:cNvSpPr>
          <p:nvPr>
            <p:ph sz="quarter" idx="4"/>
          </p:nvPr>
        </p:nvSpPr>
        <p:spPr>
          <a:xfrm>
            <a:off x="611560" y="1844824"/>
            <a:ext cx="5616624" cy="4176463"/>
          </a:xfrm>
        </p:spPr>
        <p:txBody>
          <a:bodyPr/>
          <a:lstStyle/>
          <a:p>
            <a:pPr>
              <a:buFont typeface="Symbol" panose="05050102010706020507" pitchFamily="18" charset="2"/>
              <a:buChar char="-"/>
            </a:pPr>
            <a:r>
              <a:rPr lang="en-GB" dirty="0"/>
              <a:t>EEA laws and regulations:</a:t>
            </a:r>
          </a:p>
          <a:p>
            <a:pPr lvl="1">
              <a:buFont typeface="Symbol" panose="05050102010706020507" pitchFamily="18" charset="2"/>
              <a:buChar char="-"/>
            </a:pPr>
            <a:r>
              <a:rPr lang="en-GB" dirty="0"/>
              <a:t>2020: 10.500 legal acts based on EEA law (1/3 of total LI law)</a:t>
            </a:r>
          </a:p>
          <a:p>
            <a:pPr lvl="1">
              <a:buFont typeface="Symbol" panose="05050102010706020507" pitchFamily="18" charset="2"/>
              <a:buChar char="-"/>
            </a:pPr>
            <a:r>
              <a:rPr lang="en-GB" dirty="0"/>
              <a:t>More „single market relevance“</a:t>
            </a:r>
          </a:p>
          <a:p>
            <a:pPr lvl="1">
              <a:buFont typeface="Symbol" panose="05050102010706020507" pitchFamily="18" charset="2"/>
              <a:buChar char="-"/>
            </a:pPr>
            <a:r>
              <a:rPr lang="en-GB" dirty="0"/>
              <a:t>From directives to regulations and delegated decisions</a:t>
            </a:r>
          </a:p>
          <a:p>
            <a:pPr lvl="1">
              <a:buFont typeface="Symbol" panose="05050102010706020507" pitchFamily="18" charset="2"/>
              <a:buChar char="-"/>
            </a:pPr>
            <a:r>
              <a:rPr lang="en-GB" dirty="0"/>
              <a:t>More agencies </a:t>
            </a:r>
          </a:p>
          <a:p>
            <a:pPr lvl="1">
              <a:buFont typeface="Symbol" panose="05050102010706020507" pitchFamily="18" charset="2"/>
              <a:buChar char="-"/>
            </a:pPr>
            <a:r>
              <a:rPr lang="en-GB" dirty="0"/>
              <a:t>LI: copy-paste legislation, „foreign judges“ and experts, multi-tasking.</a:t>
            </a:r>
          </a:p>
          <a:p>
            <a:pPr lvl="1">
              <a:buFont typeface="Symbol" panose="05050102010706020507" pitchFamily="18" charset="2"/>
              <a:buChar char="-"/>
            </a:pPr>
            <a:r>
              <a:rPr lang="en-GB" dirty="0"/>
              <a:t>Issues of “size compatibility”. But overall: EEA (and Schengen) great benefit for LI.</a:t>
            </a:r>
          </a:p>
          <a:p>
            <a:pPr lvl="1"/>
            <a:endParaRPr lang="de-DE" dirty="0"/>
          </a:p>
        </p:txBody>
      </p:sp>
    </p:spTree>
    <p:extLst>
      <p:ext uri="{BB962C8B-B14F-4D97-AF65-F5344CB8AC3E}">
        <p14:creationId xmlns:p14="http://schemas.microsoft.com/office/powerpoint/2010/main" val="69040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0D77857-454A-466A-A25A-68AF77C945C0}"/>
              </a:ext>
            </a:extLst>
          </p:cNvPr>
          <p:cNvSpPr>
            <a:spLocks noGrp="1" noChangeArrowheads="1"/>
          </p:cNvSpPr>
          <p:nvPr>
            <p:ph type="title"/>
          </p:nvPr>
        </p:nvSpPr>
        <p:spPr/>
        <p:txBody>
          <a:bodyPr/>
          <a:lstStyle/>
          <a:p>
            <a:pPr eaLnBrk="1" hangingPunct="1"/>
            <a:r>
              <a:rPr lang="de-DE" altLang="de-DE" sz="3200" b="1" dirty="0">
                <a:solidFill>
                  <a:srgbClr val="00B0F0"/>
                </a:solidFill>
              </a:rPr>
              <a:t>„United in </a:t>
            </a:r>
            <a:r>
              <a:rPr lang="de-DE" altLang="de-DE" sz="3200" b="1" dirty="0" err="1">
                <a:solidFill>
                  <a:srgbClr val="00B0F0"/>
                </a:solidFill>
              </a:rPr>
              <a:t>diversity</a:t>
            </a:r>
            <a:r>
              <a:rPr lang="de-DE" altLang="de-DE" sz="3200" b="1" dirty="0">
                <a:solidFill>
                  <a:srgbClr val="00B0F0"/>
                </a:solidFill>
              </a:rPr>
              <a:t>“</a:t>
            </a:r>
          </a:p>
        </p:txBody>
      </p:sp>
      <p:sp>
        <p:nvSpPr>
          <p:cNvPr id="31747" name="Rectangle 3">
            <a:extLst>
              <a:ext uri="{FF2B5EF4-FFF2-40B4-BE49-F238E27FC236}">
                <a16:creationId xmlns:a16="http://schemas.microsoft.com/office/drawing/2014/main" id="{F98747AB-2992-40AF-9E0B-BF702E6CA8BD}"/>
              </a:ext>
            </a:extLst>
          </p:cNvPr>
          <p:cNvSpPr>
            <a:spLocks noGrp="1" noChangeArrowheads="1"/>
          </p:cNvSpPr>
          <p:nvPr>
            <p:ph type="body" idx="1"/>
          </p:nvPr>
        </p:nvSpPr>
        <p:spPr>
          <a:xfrm>
            <a:off x="539750" y="1844675"/>
            <a:ext cx="8001000" cy="4267200"/>
          </a:xfrm>
        </p:spPr>
        <p:txBody>
          <a:bodyPr/>
          <a:lstStyle/>
          <a:p>
            <a:pPr lvl="1" eaLnBrk="1" hangingPunct="1"/>
            <a:endParaRPr lang="de-DE" altLang="de-DE" sz="2200"/>
          </a:p>
        </p:txBody>
      </p:sp>
      <p:sp>
        <p:nvSpPr>
          <p:cNvPr id="31749" name="Foliennummernplatzhalter 2">
            <a:extLst>
              <a:ext uri="{FF2B5EF4-FFF2-40B4-BE49-F238E27FC236}">
                <a16:creationId xmlns:a16="http://schemas.microsoft.com/office/drawing/2014/main" id="{9227A0BD-FE3F-4BD6-B081-52AB396CA63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D9C457-8DB5-479B-A212-F906423AF98E}" type="slidenum">
              <a:rPr lang="en-US" altLang="de-DE" smtClean="0">
                <a:latin typeface="Verdana" panose="020B0604030504040204" pitchFamily="34" charset="0"/>
              </a:rPr>
              <a:pPr/>
              <a:t>22</a:t>
            </a:fld>
            <a:endParaRPr lang="en-US" altLang="de-DE">
              <a:latin typeface="Verdana" panose="020B0604030504040204" pitchFamily="34" charset="0"/>
            </a:endParaRPr>
          </a:p>
        </p:txBody>
      </p:sp>
      <p:pic>
        <p:nvPicPr>
          <p:cNvPr id="31750" name="Picture 2">
            <a:extLst>
              <a:ext uri="{FF2B5EF4-FFF2-40B4-BE49-F238E27FC236}">
                <a16:creationId xmlns:a16="http://schemas.microsoft.com/office/drawing/2014/main" id="{520BF157-29E9-4E67-8C66-771AB005A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1520825"/>
            <a:ext cx="8153400"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Gerade Verbindung mit Pfeil 8">
            <a:extLst>
              <a:ext uri="{FF2B5EF4-FFF2-40B4-BE49-F238E27FC236}">
                <a16:creationId xmlns:a16="http://schemas.microsoft.com/office/drawing/2014/main" id="{D4BEA2A1-1F05-4426-4D6A-4371C1E93389}"/>
              </a:ext>
            </a:extLst>
          </p:cNvPr>
          <p:cNvCxnSpPr/>
          <p:nvPr/>
        </p:nvCxnSpPr>
        <p:spPr bwMode="auto">
          <a:xfrm flipH="1" flipV="1">
            <a:off x="5868144" y="2276872"/>
            <a:ext cx="360040" cy="122413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mit Pfeil 10">
            <a:extLst>
              <a:ext uri="{FF2B5EF4-FFF2-40B4-BE49-F238E27FC236}">
                <a16:creationId xmlns:a16="http://schemas.microsoft.com/office/drawing/2014/main" id="{41EA6579-CD2E-27CB-498D-06DE5D9E6F04}"/>
              </a:ext>
            </a:extLst>
          </p:cNvPr>
          <p:cNvCxnSpPr/>
          <p:nvPr/>
        </p:nvCxnSpPr>
        <p:spPr bwMode="auto">
          <a:xfrm flipV="1">
            <a:off x="5076056" y="1916832"/>
            <a:ext cx="576064" cy="36004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62654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3C41592-1A5A-4C69-A58D-CC0536C85077}"/>
              </a:ext>
            </a:extLst>
          </p:cNvPr>
          <p:cNvSpPr>
            <a:spLocks noGrp="1" noChangeArrowheads="1"/>
          </p:cNvSpPr>
          <p:nvPr>
            <p:ph type="title"/>
          </p:nvPr>
        </p:nvSpPr>
        <p:spPr>
          <a:xfrm>
            <a:off x="457200" y="268012"/>
            <a:ext cx="8229600" cy="1143000"/>
          </a:xfrm>
        </p:spPr>
        <p:txBody>
          <a:bodyPr/>
          <a:lstStyle/>
          <a:p>
            <a:pPr eaLnBrk="1" hangingPunct="1"/>
            <a:r>
              <a:rPr lang="de-DE" altLang="de-DE" sz="3200" b="1" dirty="0">
                <a:solidFill>
                  <a:srgbClr val="00B0F0"/>
                </a:solidFill>
              </a:rPr>
              <a:t>The </a:t>
            </a:r>
            <a:r>
              <a:rPr lang="de-DE" altLang="de-DE" sz="3200" b="1" dirty="0" err="1">
                <a:solidFill>
                  <a:srgbClr val="00B0F0"/>
                </a:solidFill>
              </a:rPr>
              <a:t>size</a:t>
            </a:r>
            <a:r>
              <a:rPr lang="de-DE" altLang="de-DE" sz="3200" b="1" dirty="0">
                <a:solidFill>
                  <a:srgbClr val="00B0F0"/>
                </a:solidFill>
              </a:rPr>
              <a:t> and </a:t>
            </a:r>
            <a:r>
              <a:rPr lang="de-DE" altLang="de-DE" sz="3200" b="1" dirty="0" err="1">
                <a:solidFill>
                  <a:srgbClr val="00B0F0"/>
                </a:solidFill>
              </a:rPr>
              <a:t>number</a:t>
            </a:r>
            <a:r>
              <a:rPr lang="de-DE" altLang="de-DE" sz="3200" b="1" dirty="0">
                <a:solidFill>
                  <a:srgbClr val="00B0F0"/>
                </a:solidFill>
              </a:rPr>
              <a:t> </a:t>
            </a:r>
            <a:r>
              <a:rPr lang="de-DE" altLang="de-DE" sz="3200" b="1" dirty="0" err="1">
                <a:solidFill>
                  <a:srgbClr val="00B0F0"/>
                </a:solidFill>
              </a:rPr>
              <a:t>of</a:t>
            </a:r>
            <a:r>
              <a:rPr lang="de-DE" altLang="de-DE" sz="3200" b="1" dirty="0">
                <a:solidFill>
                  <a:srgbClr val="00B0F0"/>
                </a:solidFill>
              </a:rPr>
              <a:t> </a:t>
            </a:r>
            <a:r>
              <a:rPr lang="de-DE" altLang="de-DE" sz="3200" b="1" dirty="0" err="1">
                <a:solidFill>
                  <a:srgbClr val="00B0F0"/>
                </a:solidFill>
              </a:rPr>
              <a:t>nations</a:t>
            </a:r>
            <a:br>
              <a:rPr lang="de-DE" altLang="de-DE" sz="3200" b="1" dirty="0">
                <a:solidFill>
                  <a:srgbClr val="00B0F0"/>
                </a:solidFill>
              </a:rPr>
            </a:br>
            <a:r>
              <a:rPr lang="de-DE" altLang="de-DE" sz="1800" b="1" dirty="0">
                <a:solidFill>
                  <a:srgbClr val="00B0F0"/>
                </a:solidFill>
              </a:rPr>
              <a:t>1648, 1914, 2022</a:t>
            </a:r>
            <a:endParaRPr lang="de-DE" altLang="de-DE" sz="3200" b="1" dirty="0">
              <a:solidFill>
                <a:srgbClr val="0070C0"/>
              </a:solidFill>
            </a:endParaRPr>
          </a:p>
        </p:txBody>
      </p:sp>
      <p:sp>
        <p:nvSpPr>
          <p:cNvPr id="11268" name="Foliennummernplatzhalter 2">
            <a:extLst>
              <a:ext uri="{FF2B5EF4-FFF2-40B4-BE49-F238E27FC236}">
                <a16:creationId xmlns:a16="http://schemas.microsoft.com/office/drawing/2014/main" id="{9165EBBC-8507-4629-B0F8-7F65DD21033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84FB3D-7FD9-4C25-9162-62AE87914F12}" type="slidenum">
              <a:rPr lang="en-US" altLang="de-DE" smtClean="0">
                <a:latin typeface="Verdana" panose="020B0604030504040204" pitchFamily="34" charset="0"/>
              </a:rPr>
              <a:pPr/>
              <a:t>3</a:t>
            </a:fld>
            <a:endParaRPr lang="en-US" altLang="de-DE">
              <a:latin typeface="Verdana" panose="020B0604030504040204" pitchFamily="34" charset="0"/>
            </a:endParaRPr>
          </a:p>
        </p:txBody>
      </p:sp>
      <p:pic>
        <p:nvPicPr>
          <p:cNvPr id="4" name="Inhaltsplatzhalter 3">
            <a:extLst>
              <a:ext uri="{FF2B5EF4-FFF2-40B4-BE49-F238E27FC236}">
                <a16:creationId xmlns:a16="http://schemas.microsoft.com/office/drawing/2014/main" id="{C8DEE3FF-2A54-8914-BCC0-F4759AA022E1}"/>
              </a:ext>
            </a:extLst>
          </p:cNvPr>
          <p:cNvPicPr>
            <a:picLocks noGrp="1" noChangeAspect="1"/>
          </p:cNvPicPr>
          <p:nvPr>
            <p:ph sz="quarter" idx="4"/>
          </p:nvPr>
        </p:nvPicPr>
        <p:blipFill>
          <a:blip r:embed="rId3"/>
          <a:stretch>
            <a:fillRect/>
          </a:stretch>
        </p:blipFill>
        <p:spPr>
          <a:xfrm>
            <a:off x="611560" y="1988840"/>
            <a:ext cx="3034808" cy="3951288"/>
          </a:xfrm>
          <a:prstGeom prst="rect">
            <a:avLst/>
          </a:prstGeom>
        </p:spPr>
      </p:pic>
      <p:pic>
        <p:nvPicPr>
          <p:cNvPr id="5" name="Grafik 4">
            <a:extLst>
              <a:ext uri="{FF2B5EF4-FFF2-40B4-BE49-F238E27FC236}">
                <a16:creationId xmlns:a16="http://schemas.microsoft.com/office/drawing/2014/main" id="{2942B450-8B60-663B-36C7-05B4FE065254}"/>
              </a:ext>
            </a:extLst>
          </p:cNvPr>
          <p:cNvPicPr>
            <a:picLocks noChangeAspect="1"/>
          </p:cNvPicPr>
          <p:nvPr/>
        </p:nvPicPr>
        <p:blipFill>
          <a:blip r:embed="rId4"/>
          <a:stretch>
            <a:fillRect/>
          </a:stretch>
        </p:blipFill>
        <p:spPr>
          <a:xfrm>
            <a:off x="5589716" y="3570490"/>
            <a:ext cx="2942724" cy="2369638"/>
          </a:xfrm>
          <a:prstGeom prst="rect">
            <a:avLst/>
          </a:prstGeom>
        </p:spPr>
      </p:pic>
      <p:pic>
        <p:nvPicPr>
          <p:cNvPr id="6" name="Grafik 5">
            <a:extLst>
              <a:ext uri="{FF2B5EF4-FFF2-40B4-BE49-F238E27FC236}">
                <a16:creationId xmlns:a16="http://schemas.microsoft.com/office/drawing/2014/main" id="{0FF8FF92-DA8C-AD83-BD46-C4A0387FA678}"/>
              </a:ext>
            </a:extLst>
          </p:cNvPr>
          <p:cNvPicPr>
            <a:picLocks noChangeAspect="1"/>
          </p:cNvPicPr>
          <p:nvPr/>
        </p:nvPicPr>
        <p:blipFill>
          <a:blip r:embed="rId5"/>
          <a:stretch>
            <a:fillRect/>
          </a:stretch>
        </p:blipFill>
        <p:spPr>
          <a:xfrm>
            <a:off x="3779912" y="1988840"/>
            <a:ext cx="2520280" cy="2520280"/>
          </a:xfrm>
          <a:prstGeom prst="rect">
            <a:avLst/>
          </a:prstGeom>
        </p:spPr>
      </p:pic>
    </p:spTree>
    <p:extLst>
      <p:ext uri="{BB962C8B-B14F-4D97-AF65-F5344CB8AC3E}">
        <p14:creationId xmlns:p14="http://schemas.microsoft.com/office/powerpoint/2010/main" val="2130531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a:solidFill>
                  <a:srgbClr val="00B0F0"/>
                </a:solidFill>
              </a:rPr>
              <a:t>Size and </a:t>
            </a:r>
            <a:r>
              <a:rPr lang="de-DE" altLang="de-DE" sz="3600" b="1" dirty="0" err="1">
                <a:solidFill>
                  <a:srgbClr val="00B0F0"/>
                </a:solidFill>
              </a:rPr>
              <a:t>numbers</a:t>
            </a:r>
            <a:r>
              <a:rPr lang="de-DE" altLang="de-DE" sz="3600" b="1" dirty="0">
                <a:solidFill>
                  <a:srgbClr val="00B0F0"/>
                </a:solidFill>
              </a:rPr>
              <a:t> </a:t>
            </a:r>
            <a:r>
              <a:rPr lang="de-DE" altLang="de-DE" sz="3600" b="1" dirty="0" err="1">
                <a:solidFill>
                  <a:srgbClr val="00B0F0"/>
                </a:solidFill>
              </a:rPr>
              <a:t>of</a:t>
            </a:r>
            <a:r>
              <a:rPr lang="de-DE" altLang="de-DE" sz="3600" b="1" dirty="0">
                <a:solidFill>
                  <a:srgbClr val="00B0F0"/>
                </a:solidFill>
              </a:rPr>
              <a:t> </a:t>
            </a:r>
            <a:r>
              <a:rPr lang="de-DE" altLang="de-DE" sz="3600" b="1" dirty="0" err="1">
                <a:solidFill>
                  <a:srgbClr val="00B0F0"/>
                </a:solidFill>
              </a:rPr>
              <a:t>nations</a:t>
            </a:r>
            <a:endParaRPr lang="de-DE" altLang="de-DE" sz="3200" b="1" dirty="0">
              <a:solidFill>
                <a:srgbClr val="0070C0"/>
              </a:solidFill>
            </a:endParaRPr>
          </a:p>
        </p:txBody>
      </p:sp>
      <p:sp>
        <p:nvSpPr>
          <p:cNvPr id="17411" name="Inhaltsplatzhalter 9">
            <a:extLst>
              <a:ext uri="{FF2B5EF4-FFF2-40B4-BE49-F238E27FC236}">
                <a16:creationId xmlns:a16="http://schemas.microsoft.com/office/drawing/2014/main" id="{B475FD75-1ECD-43DA-930E-2F2EDE77B05F}"/>
              </a:ext>
            </a:extLst>
          </p:cNvPr>
          <p:cNvSpPr>
            <a:spLocks noGrp="1" noChangeArrowheads="1"/>
          </p:cNvSpPr>
          <p:nvPr>
            <p:ph sz="quarter" idx="4"/>
          </p:nvPr>
        </p:nvSpPr>
        <p:spPr>
          <a:xfrm>
            <a:off x="539750" y="1844675"/>
            <a:ext cx="8147050" cy="4281488"/>
          </a:xfrm>
        </p:spPr>
        <p:txBody>
          <a:bodyPr/>
          <a:lstStyle/>
          <a:p>
            <a:pPr>
              <a:buFont typeface="+mj-lt"/>
              <a:buAutoNum type="arabicPeriod"/>
            </a:pPr>
            <a:r>
              <a:rPr lang="en-GB" altLang="de-DE" sz="2000" dirty="0"/>
              <a:t>Number of sovereign states increased from 74 (1948) to 193 (2001). </a:t>
            </a:r>
          </a:p>
          <a:p>
            <a:pPr>
              <a:buFont typeface="+mj-lt"/>
              <a:buAutoNum type="arabicPeriod"/>
            </a:pPr>
            <a:r>
              <a:rPr lang="en-GB" altLang="de-DE" sz="2000" dirty="0"/>
              <a:t>Over 100 with a population below 3 million.</a:t>
            </a:r>
          </a:p>
          <a:p>
            <a:pPr>
              <a:buFont typeface="+mj-lt"/>
              <a:buAutoNum type="arabicPeriod"/>
            </a:pPr>
            <a:r>
              <a:rPr lang="en-GB" altLang="de-DE" sz="2000" dirty="0"/>
              <a:t>Why? </a:t>
            </a:r>
          </a:p>
          <a:p>
            <a:pPr marL="814387" lvl="1" indent="-342900">
              <a:buAutoNum type="alphaLcParenBoth"/>
            </a:pPr>
            <a:r>
              <a:rPr lang="en-GB" altLang="de-DE" sz="1600" dirty="0"/>
              <a:t>breakdown of Empires, decolonialization;</a:t>
            </a:r>
          </a:p>
          <a:p>
            <a:pPr marL="814387" lvl="1" indent="-342900">
              <a:buAutoNum type="alphaLcParenBoth"/>
            </a:pPr>
            <a:r>
              <a:rPr lang="en-GB" altLang="de-DE" sz="1600" dirty="0"/>
              <a:t>second wave of globalisation;</a:t>
            </a:r>
          </a:p>
          <a:p>
            <a:pPr marL="814387" lvl="1" indent="-342900">
              <a:buAutoNum type="alphaLcParenBoth"/>
            </a:pPr>
            <a:r>
              <a:rPr lang="en-GB" altLang="de-DE" sz="1600" dirty="0"/>
              <a:t>relative peaceful times</a:t>
            </a:r>
          </a:p>
          <a:p>
            <a:pPr marL="814387" lvl="1" indent="-342900">
              <a:buAutoNum type="alphaLcParenBoth"/>
            </a:pPr>
            <a:r>
              <a:rPr lang="en-GB" altLang="de-DE" sz="1600" dirty="0"/>
              <a:t>Smart policies …</a:t>
            </a:r>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4</a:t>
            </a:fld>
            <a:endParaRPr lang="en-US" altLang="de-DE">
              <a:latin typeface="Verdana" panose="020B0604030504040204" pitchFamily="34" charset="0"/>
            </a:endParaRPr>
          </a:p>
        </p:txBody>
      </p:sp>
    </p:spTree>
    <p:extLst>
      <p:ext uri="{BB962C8B-B14F-4D97-AF65-F5344CB8AC3E}">
        <p14:creationId xmlns:p14="http://schemas.microsoft.com/office/powerpoint/2010/main" val="959927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a:solidFill>
                  <a:srgbClr val="00B0F0"/>
                </a:solidFill>
              </a:rPr>
              <a:t>Wealth and </a:t>
            </a:r>
            <a:r>
              <a:rPr lang="de-DE" altLang="de-DE" sz="3600" b="1" dirty="0" err="1">
                <a:solidFill>
                  <a:srgbClr val="00B0F0"/>
                </a:solidFill>
              </a:rPr>
              <a:t>government</a:t>
            </a:r>
            <a:r>
              <a:rPr lang="de-DE" altLang="de-DE" sz="3600" b="1" dirty="0">
                <a:solidFill>
                  <a:srgbClr val="00B0F0"/>
                </a:solidFill>
              </a:rPr>
              <a:t> </a:t>
            </a:r>
            <a:r>
              <a:rPr lang="de-DE" altLang="de-DE" sz="3600" b="1" dirty="0" err="1">
                <a:solidFill>
                  <a:srgbClr val="00B0F0"/>
                </a:solidFill>
              </a:rPr>
              <a:t>size</a:t>
            </a:r>
            <a:r>
              <a:rPr lang="de-DE" altLang="de-DE" sz="3600" b="1" dirty="0">
                <a:solidFill>
                  <a:srgbClr val="00B0F0"/>
                </a:solidFill>
              </a:rPr>
              <a:t> </a:t>
            </a:r>
            <a:r>
              <a:rPr lang="de-DE" altLang="de-DE" sz="3600" b="1" dirty="0" err="1">
                <a:solidFill>
                  <a:srgbClr val="00B0F0"/>
                </a:solidFill>
              </a:rPr>
              <a:t>of</a:t>
            </a:r>
            <a:r>
              <a:rPr lang="de-DE" altLang="de-DE" sz="3600" b="1" dirty="0">
                <a:solidFill>
                  <a:srgbClr val="00B0F0"/>
                </a:solidFill>
              </a:rPr>
              <a:t> </a:t>
            </a:r>
            <a:r>
              <a:rPr lang="de-DE" altLang="de-DE" sz="3600" b="1" dirty="0" err="1">
                <a:solidFill>
                  <a:srgbClr val="00B0F0"/>
                </a:solidFill>
              </a:rPr>
              <a:t>small</a:t>
            </a:r>
            <a:r>
              <a:rPr lang="de-DE" altLang="de-DE" sz="3600" b="1" dirty="0">
                <a:solidFill>
                  <a:srgbClr val="00B0F0"/>
                </a:solidFill>
              </a:rPr>
              <a:t> countries: </a:t>
            </a:r>
            <a:r>
              <a:rPr lang="de-DE" altLang="de-DE" sz="3600" b="1" dirty="0" err="1">
                <a:solidFill>
                  <a:srgbClr val="00B0F0"/>
                </a:solidFill>
              </a:rPr>
              <a:t>theory</a:t>
            </a:r>
            <a:endParaRPr lang="de-DE" altLang="de-DE" sz="3200" b="1" dirty="0">
              <a:solidFill>
                <a:srgbClr val="0070C0"/>
              </a:solidFill>
            </a:endParaRPr>
          </a:p>
        </p:txBody>
      </p:sp>
      <p:sp>
        <p:nvSpPr>
          <p:cNvPr id="17411" name="Inhaltsplatzhalter 9">
            <a:extLst>
              <a:ext uri="{FF2B5EF4-FFF2-40B4-BE49-F238E27FC236}">
                <a16:creationId xmlns:a16="http://schemas.microsoft.com/office/drawing/2014/main" id="{B475FD75-1ECD-43DA-930E-2F2EDE77B05F}"/>
              </a:ext>
            </a:extLst>
          </p:cNvPr>
          <p:cNvSpPr>
            <a:spLocks noGrp="1" noChangeArrowheads="1"/>
          </p:cNvSpPr>
          <p:nvPr>
            <p:ph sz="quarter" idx="4"/>
          </p:nvPr>
        </p:nvSpPr>
        <p:spPr>
          <a:xfrm>
            <a:off x="539750" y="1844675"/>
            <a:ext cx="5904458" cy="4281488"/>
          </a:xfrm>
        </p:spPr>
        <p:txBody>
          <a:bodyPr/>
          <a:lstStyle/>
          <a:p>
            <a:pPr marL="0" indent="0">
              <a:buNone/>
            </a:pPr>
            <a:r>
              <a:rPr lang="en-GB" altLang="de-DE" sz="1600" dirty="0"/>
              <a:t>Kuznets (1960): </a:t>
            </a:r>
          </a:p>
          <a:p>
            <a:pPr marL="0" indent="0">
              <a:buNone/>
            </a:pPr>
            <a:r>
              <a:rPr lang="en-GB" altLang="de-DE" sz="1600" dirty="0"/>
              <a:t>Economic disadvantages: </a:t>
            </a:r>
          </a:p>
          <a:p>
            <a:pPr marL="0" indent="0">
              <a:buNone/>
            </a:pPr>
            <a:r>
              <a:rPr lang="en-GB" altLang="de-DE" sz="1600" dirty="0"/>
              <a:t>less space for diversification, division of labour and for large scale production and organization; higher per capita costs for public good production (defence).</a:t>
            </a:r>
          </a:p>
          <a:p>
            <a:pPr marL="0" indent="0">
              <a:buNone/>
            </a:pPr>
            <a:endParaRPr lang="en-GB" altLang="de-DE" sz="1600" dirty="0"/>
          </a:p>
          <a:p>
            <a:pPr marL="0" indent="0">
              <a:buNone/>
            </a:pPr>
            <a:r>
              <a:rPr lang="en-GB" altLang="de-DE" sz="1600" dirty="0"/>
              <a:t>Political economic advantages: </a:t>
            </a:r>
          </a:p>
          <a:p>
            <a:pPr marL="0" indent="0">
              <a:buNone/>
            </a:pPr>
            <a:r>
              <a:rPr lang="en-GB" altLang="de-DE" sz="1600" dirty="0"/>
              <a:t>more homogenous population, “closer internal ties”, (social capital), more adaptability and readiness to learn and reform. (</a:t>
            </a:r>
            <a:r>
              <a:rPr lang="en-GB" altLang="de-DE" sz="1600" dirty="0" err="1"/>
              <a:t>s.a.</a:t>
            </a:r>
            <a:r>
              <a:rPr lang="en-GB" altLang="de-DE" sz="1600" dirty="0"/>
              <a:t> Katzenstein 1985).</a:t>
            </a:r>
          </a:p>
          <a:p>
            <a:pPr marL="0" indent="0">
              <a:buNone/>
            </a:pPr>
            <a:endParaRPr lang="en-GB" altLang="de-DE" sz="1600" dirty="0"/>
          </a:p>
          <a:p>
            <a:pPr marL="0" indent="0">
              <a:buNone/>
            </a:pPr>
            <a:r>
              <a:rPr lang="en-GB" altLang="de-DE" sz="1600" dirty="0"/>
              <a:t>“Compensation hypothesis” (Cameron 1978; Rodrik 1989):</a:t>
            </a:r>
          </a:p>
          <a:p>
            <a:pPr marL="0" indent="0">
              <a:buNone/>
            </a:pPr>
            <a:r>
              <a:rPr lang="en-GB" altLang="de-DE" sz="1600" dirty="0"/>
              <a:t>Higher state expenditures as insurance against external shocks (terms of trade vulnerability)</a:t>
            </a:r>
          </a:p>
          <a:p>
            <a:pPr marL="0" indent="0">
              <a:buNone/>
            </a:pPr>
            <a:endParaRPr lang="en-GB" altLang="de-DE" sz="1600" dirty="0"/>
          </a:p>
          <a:p>
            <a:pPr marL="0" indent="0">
              <a:buNone/>
            </a:pPr>
            <a:endParaRPr lang="en-GB" altLang="de-DE" sz="1600" dirty="0"/>
          </a:p>
          <a:p>
            <a:pPr marL="0" indent="0">
              <a:buNone/>
            </a:pPr>
            <a:endParaRPr lang="en-GB" altLang="de-DE" sz="1600" dirty="0"/>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5</a:t>
            </a:fld>
            <a:endParaRPr lang="en-US" altLang="de-DE">
              <a:latin typeface="Verdana" panose="020B0604030504040204" pitchFamily="34" charset="0"/>
            </a:endParaRPr>
          </a:p>
        </p:txBody>
      </p:sp>
      <p:pic>
        <p:nvPicPr>
          <p:cNvPr id="3" name="Grafik 2">
            <a:extLst>
              <a:ext uri="{FF2B5EF4-FFF2-40B4-BE49-F238E27FC236}">
                <a16:creationId xmlns:a16="http://schemas.microsoft.com/office/drawing/2014/main" id="{3EB56331-BB97-7881-498A-8806A1338884}"/>
              </a:ext>
            </a:extLst>
          </p:cNvPr>
          <p:cNvPicPr>
            <a:picLocks noChangeAspect="1"/>
          </p:cNvPicPr>
          <p:nvPr/>
        </p:nvPicPr>
        <p:blipFill>
          <a:blip r:embed="rId3"/>
          <a:stretch>
            <a:fillRect/>
          </a:stretch>
        </p:blipFill>
        <p:spPr>
          <a:xfrm>
            <a:off x="6599614" y="1681394"/>
            <a:ext cx="1974260" cy="3043750"/>
          </a:xfrm>
          <a:prstGeom prst="rect">
            <a:avLst/>
          </a:prstGeom>
        </p:spPr>
      </p:pic>
    </p:spTree>
    <p:extLst>
      <p:ext uri="{BB962C8B-B14F-4D97-AF65-F5344CB8AC3E}">
        <p14:creationId xmlns:p14="http://schemas.microsoft.com/office/powerpoint/2010/main" val="307439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a:solidFill>
                  <a:srgbClr val="00B0F0"/>
                </a:solidFill>
              </a:rPr>
              <a:t>Wealth and </a:t>
            </a:r>
            <a:r>
              <a:rPr lang="de-DE" altLang="de-DE" sz="3600" b="1" dirty="0" err="1">
                <a:solidFill>
                  <a:srgbClr val="00B0F0"/>
                </a:solidFill>
              </a:rPr>
              <a:t>government</a:t>
            </a:r>
            <a:r>
              <a:rPr lang="de-DE" altLang="de-DE" sz="3600" b="1" dirty="0">
                <a:solidFill>
                  <a:srgbClr val="00B0F0"/>
                </a:solidFill>
              </a:rPr>
              <a:t> </a:t>
            </a:r>
            <a:r>
              <a:rPr lang="de-DE" altLang="de-DE" sz="3600" b="1" dirty="0" err="1">
                <a:solidFill>
                  <a:srgbClr val="00B0F0"/>
                </a:solidFill>
              </a:rPr>
              <a:t>size</a:t>
            </a:r>
            <a:r>
              <a:rPr lang="de-DE" altLang="de-DE" sz="3600" b="1" dirty="0">
                <a:solidFill>
                  <a:srgbClr val="00B0F0"/>
                </a:solidFill>
              </a:rPr>
              <a:t> </a:t>
            </a:r>
            <a:r>
              <a:rPr lang="de-DE" altLang="de-DE" sz="3600" b="1" dirty="0" err="1">
                <a:solidFill>
                  <a:srgbClr val="00B0F0"/>
                </a:solidFill>
              </a:rPr>
              <a:t>of</a:t>
            </a:r>
            <a:r>
              <a:rPr lang="de-DE" altLang="de-DE" sz="3600" b="1" dirty="0">
                <a:solidFill>
                  <a:srgbClr val="00B0F0"/>
                </a:solidFill>
              </a:rPr>
              <a:t> </a:t>
            </a:r>
            <a:r>
              <a:rPr lang="de-DE" altLang="de-DE" sz="3600" b="1" dirty="0" err="1">
                <a:solidFill>
                  <a:srgbClr val="00B0F0"/>
                </a:solidFill>
              </a:rPr>
              <a:t>small</a:t>
            </a:r>
            <a:r>
              <a:rPr lang="de-DE" altLang="de-DE" sz="3600" b="1" dirty="0">
                <a:solidFill>
                  <a:srgbClr val="00B0F0"/>
                </a:solidFill>
              </a:rPr>
              <a:t> countries: </a:t>
            </a:r>
            <a:r>
              <a:rPr lang="de-DE" altLang="de-DE" sz="3600" b="1" dirty="0" err="1">
                <a:solidFill>
                  <a:srgbClr val="00B0F0"/>
                </a:solidFill>
              </a:rPr>
              <a:t>theory</a:t>
            </a:r>
            <a:endParaRPr lang="de-DE" altLang="de-DE" sz="3200" b="1" dirty="0">
              <a:solidFill>
                <a:srgbClr val="0070C0"/>
              </a:solidFill>
            </a:endParaRPr>
          </a:p>
        </p:txBody>
      </p:sp>
      <p:sp>
        <p:nvSpPr>
          <p:cNvPr id="17411" name="Inhaltsplatzhalter 9">
            <a:extLst>
              <a:ext uri="{FF2B5EF4-FFF2-40B4-BE49-F238E27FC236}">
                <a16:creationId xmlns:a16="http://schemas.microsoft.com/office/drawing/2014/main" id="{B475FD75-1ECD-43DA-930E-2F2EDE77B05F}"/>
              </a:ext>
            </a:extLst>
          </p:cNvPr>
          <p:cNvSpPr>
            <a:spLocks noGrp="1" noChangeArrowheads="1"/>
          </p:cNvSpPr>
          <p:nvPr>
            <p:ph sz="quarter" idx="4"/>
          </p:nvPr>
        </p:nvSpPr>
        <p:spPr>
          <a:xfrm>
            <a:off x="539750" y="1844675"/>
            <a:ext cx="5904458" cy="4281488"/>
          </a:xfrm>
        </p:spPr>
        <p:txBody>
          <a:bodyPr/>
          <a:lstStyle/>
          <a:p>
            <a:pPr marL="0" indent="0">
              <a:buNone/>
            </a:pPr>
            <a:r>
              <a:rPr lang="en-GB" altLang="de-DE" sz="1600" dirty="0" err="1"/>
              <a:t>Alesina</a:t>
            </a:r>
            <a:r>
              <a:rPr lang="en-GB" altLang="de-DE" sz="1600" dirty="0"/>
              <a:t> / </a:t>
            </a:r>
            <a:r>
              <a:rPr lang="en-GB" altLang="de-DE" sz="1600" dirty="0" err="1"/>
              <a:t>Spolaore</a:t>
            </a:r>
            <a:r>
              <a:rPr lang="en-GB" altLang="de-DE" sz="1600" dirty="0"/>
              <a:t> (2003):</a:t>
            </a:r>
          </a:p>
          <a:p>
            <a:pPr marL="0" indent="0">
              <a:buNone/>
            </a:pPr>
            <a:endParaRPr lang="en-GB" altLang="de-DE" sz="1600" dirty="0"/>
          </a:p>
          <a:p>
            <a:pPr marL="0" indent="0">
              <a:buNone/>
            </a:pPr>
            <a:r>
              <a:rPr lang="en-GB" altLang="de-DE" sz="1800" dirty="0"/>
              <a:t>Benefits of size:</a:t>
            </a:r>
          </a:p>
          <a:p>
            <a:pPr marL="0" indent="0">
              <a:buNone/>
            </a:pPr>
            <a:endParaRPr lang="en-GB" altLang="de-DE" sz="1600" dirty="0"/>
          </a:p>
          <a:p>
            <a:pPr marL="342900" indent="-342900">
              <a:buFont typeface="+mj-lt"/>
              <a:buAutoNum type="arabicPeriod"/>
            </a:pPr>
            <a:r>
              <a:rPr lang="en-US" altLang="de-DE" sz="1600" dirty="0"/>
              <a:t>Economies of scale in the production of public goods: lower per capita costs in “general-policy coordination and administration, defense and foreign policy, a legal and judicial system, police and crime prevention, a monetary and financial system, infrastructure for communication, public health” </a:t>
            </a:r>
          </a:p>
          <a:p>
            <a:pPr marL="342900" indent="-342900">
              <a:buFont typeface="+mj-lt"/>
              <a:buAutoNum type="arabicPeriod"/>
            </a:pPr>
            <a:r>
              <a:rPr lang="en-US" altLang="de-DE" sz="1600" dirty="0"/>
              <a:t>Cross-regional externalities or “shocks” (environmental, or “social”) can be better “internalized” (via regulation and redistribution).</a:t>
            </a:r>
          </a:p>
          <a:p>
            <a:pPr marL="342900" indent="-342900">
              <a:buFont typeface="+mj-lt"/>
              <a:buAutoNum type="arabicPeriod"/>
            </a:pPr>
            <a:r>
              <a:rPr lang="en-US" altLang="de-DE" sz="1600" dirty="0"/>
              <a:t>Size of internal markets (</a:t>
            </a:r>
            <a:r>
              <a:rPr lang="en-US" altLang="de-DE" sz="1600" dirty="0" err="1"/>
              <a:t>s.a.</a:t>
            </a:r>
            <a:r>
              <a:rPr lang="en-US" altLang="de-DE" sz="1600" dirty="0"/>
              <a:t>)</a:t>
            </a:r>
          </a:p>
          <a:p>
            <a:pPr marL="342900" indent="-342900">
              <a:buFont typeface="+mj-lt"/>
              <a:buAutoNum type="arabicPeriod"/>
            </a:pPr>
            <a:endParaRPr lang="en-GB" altLang="de-DE" sz="1600" dirty="0"/>
          </a:p>
          <a:p>
            <a:pPr marL="0" indent="0">
              <a:buNone/>
            </a:pPr>
            <a:endParaRPr lang="en-GB" altLang="de-DE" sz="1600" dirty="0"/>
          </a:p>
          <a:p>
            <a:pPr marL="0" indent="0">
              <a:buNone/>
            </a:pPr>
            <a:endParaRPr lang="en-GB" altLang="de-DE" sz="1600" dirty="0"/>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6</a:t>
            </a:fld>
            <a:endParaRPr lang="en-US" altLang="de-DE">
              <a:latin typeface="Verdana" panose="020B0604030504040204" pitchFamily="34" charset="0"/>
            </a:endParaRPr>
          </a:p>
        </p:txBody>
      </p:sp>
      <p:pic>
        <p:nvPicPr>
          <p:cNvPr id="2" name="Grafik 1">
            <a:extLst>
              <a:ext uri="{FF2B5EF4-FFF2-40B4-BE49-F238E27FC236}">
                <a16:creationId xmlns:a16="http://schemas.microsoft.com/office/drawing/2014/main" id="{FC6DB2A6-FE79-2F03-B5DE-E6CD2F5C431A}"/>
              </a:ext>
            </a:extLst>
          </p:cNvPr>
          <p:cNvPicPr>
            <a:picLocks noChangeAspect="1"/>
          </p:cNvPicPr>
          <p:nvPr/>
        </p:nvPicPr>
        <p:blipFill>
          <a:blip r:embed="rId3"/>
          <a:stretch>
            <a:fillRect/>
          </a:stretch>
        </p:blipFill>
        <p:spPr>
          <a:xfrm>
            <a:off x="6875138" y="1628800"/>
            <a:ext cx="1700904" cy="2448272"/>
          </a:xfrm>
          <a:prstGeom prst="rect">
            <a:avLst/>
          </a:prstGeom>
        </p:spPr>
      </p:pic>
    </p:spTree>
    <p:extLst>
      <p:ext uri="{BB962C8B-B14F-4D97-AF65-F5344CB8AC3E}">
        <p14:creationId xmlns:p14="http://schemas.microsoft.com/office/powerpoint/2010/main" val="1538812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a:solidFill>
                  <a:srgbClr val="00B0F0"/>
                </a:solidFill>
              </a:rPr>
              <a:t>Wealth and </a:t>
            </a:r>
            <a:r>
              <a:rPr lang="de-DE" altLang="de-DE" sz="3600" b="1" dirty="0" err="1">
                <a:solidFill>
                  <a:srgbClr val="00B0F0"/>
                </a:solidFill>
              </a:rPr>
              <a:t>government</a:t>
            </a:r>
            <a:r>
              <a:rPr lang="de-DE" altLang="de-DE" sz="3600" b="1" dirty="0">
                <a:solidFill>
                  <a:srgbClr val="00B0F0"/>
                </a:solidFill>
              </a:rPr>
              <a:t> </a:t>
            </a:r>
            <a:r>
              <a:rPr lang="de-DE" altLang="de-DE" sz="3600" b="1" dirty="0" err="1">
                <a:solidFill>
                  <a:srgbClr val="00B0F0"/>
                </a:solidFill>
              </a:rPr>
              <a:t>size</a:t>
            </a:r>
            <a:r>
              <a:rPr lang="de-DE" altLang="de-DE" sz="3600" b="1" dirty="0">
                <a:solidFill>
                  <a:srgbClr val="00B0F0"/>
                </a:solidFill>
              </a:rPr>
              <a:t> </a:t>
            </a:r>
            <a:r>
              <a:rPr lang="de-DE" altLang="de-DE" sz="3600" b="1" dirty="0" err="1">
                <a:solidFill>
                  <a:srgbClr val="00B0F0"/>
                </a:solidFill>
              </a:rPr>
              <a:t>of</a:t>
            </a:r>
            <a:r>
              <a:rPr lang="de-DE" altLang="de-DE" sz="3600" b="1" dirty="0">
                <a:solidFill>
                  <a:srgbClr val="00B0F0"/>
                </a:solidFill>
              </a:rPr>
              <a:t> </a:t>
            </a:r>
            <a:r>
              <a:rPr lang="de-DE" altLang="de-DE" sz="3600" b="1" dirty="0" err="1">
                <a:solidFill>
                  <a:srgbClr val="00B0F0"/>
                </a:solidFill>
              </a:rPr>
              <a:t>small</a:t>
            </a:r>
            <a:r>
              <a:rPr lang="de-DE" altLang="de-DE" sz="3600" b="1" dirty="0">
                <a:solidFill>
                  <a:srgbClr val="00B0F0"/>
                </a:solidFill>
              </a:rPr>
              <a:t> countries: </a:t>
            </a:r>
            <a:r>
              <a:rPr lang="de-DE" altLang="de-DE" sz="3600" b="1" dirty="0" err="1">
                <a:solidFill>
                  <a:srgbClr val="00B0F0"/>
                </a:solidFill>
              </a:rPr>
              <a:t>theory</a:t>
            </a:r>
            <a:endParaRPr lang="de-DE" altLang="de-DE" sz="3200" b="1" dirty="0">
              <a:solidFill>
                <a:srgbClr val="0070C0"/>
              </a:solidFill>
            </a:endParaRPr>
          </a:p>
        </p:txBody>
      </p:sp>
      <p:sp>
        <p:nvSpPr>
          <p:cNvPr id="17411" name="Inhaltsplatzhalter 9">
            <a:extLst>
              <a:ext uri="{FF2B5EF4-FFF2-40B4-BE49-F238E27FC236}">
                <a16:creationId xmlns:a16="http://schemas.microsoft.com/office/drawing/2014/main" id="{B475FD75-1ECD-43DA-930E-2F2EDE77B05F}"/>
              </a:ext>
            </a:extLst>
          </p:cNvPr>
          <p:cNvSpPr>
            <a:spLocks noGrp="1" noChangeArrowheads="1"/>
          </p:cNvSpPr>
          <p:nvPr>
            <p:ph sz="quarter" idx="4"/>
          </p:nvPr>
        </p:nvSpPr>
        <p:spPr>
          <a:xfrm>
            <a:off x="539750" y="1844675"/>
            <a:ext cx="5904458" cy="4281488"/>
          </a:xfrm>
        </p:spPr>
        <p:txBody>
          <a:bodyPr/>
          <a:lstStyle/>
          <a:p>
            <a:pPr marL="0" indent="0">
              <a:buNone/>
            </a:pPr>
            <a:r>
              <a:rPr lang="en-GB" altLang="de-DE" sz="1600" dirty="0" err="1"/>
              <a:t>Alesina</a:t>
            </a:r>
            <a:r>
              <a:rPr lang="en-GB" altLang="de-DE" sz="1600" dirty="0"/>
              <a:t> / </a:t>
            </a:r>
            <a:r>
              <a:rPr lang="en-GB" altLang="de-DE" sz="1600" dirty="0" err="1"/>
              <a:t>Spolaore</a:t>
            </a:r>
            <a:r>
              <a:rPr lang="en-GB" altLang="de-DE" sz="1600" dirty="0"/>
              <a:t> (2003):</a:t>
            </a:r>
          </a:p>
          <a:p>
            <a:pPr marL="0" indent="0">
              <a:buNone/>
            </a:pPr>
            <a:endParaRPr lang="en-GB" altLang="de-DE" sz="1600" dirty="0"/>
          </a:p>
          <a:p>
            <a:pPr marL="0" indent="0">
              <a:buNone/>
            </a:pPr>
            <a:r>
              <a:rPr lang="en-GB" altLang="de-DE" sz="1800" dirty="0"/>
              <a:t>Disadvantages of size:</a:t>
            </a:r>
          </a:p>
          <a:p>
            <a:pPr marL="0" indent="0">
              <a:buNone/>
            </a:pPr>
            <a:endParaRPr lang="en-GB" altLang="de-DE" sz="1600" dirty="0"/>
          </a:p>
          <a:p>
            <a:pPr>
              <a:buFont typeface="+mj-lt"/>
              <a:buAutoNum type="arabicPeriod"/>
            </a:pPr>
            <a:r>
              <a:rPr lang="en-US" altLang="de-DE" sz="1600" dirty="0"/>
              <a:t>“larger populations are associated with higher heterogeneity of preferences of different individuals. Being part of the same community implies sharing jointly-supplied public goods and policies in ways that cannot satisfy everybody’s preferences”. Large nations with “ethno-linguistic </a:t>
            </a:r>
            <a:r>
              <a:rPr lang="en-US" altLang="de-DE" sz="1600" dirty="0" err="1"/>
              <a:t>fractionalism</a:t>
            </a:r>
            <a:r>
              <a:rPr lang="en-US" altLang="de-DE" sz="1600" dirty="0"/>
              <a:t>” show less economic performance, economic freedom, and quality of government.</a:t>
            </a:r>
          </a:p>
          <a:p>
            <a:pPr marL="0" indent="0">
              <a:buNone/>
            </a:pPr>
            <a:endParaRPr lang="en-US" altLang="de-DE" sz="1600" dirty="0"/>
          </a:p>
          <a:p>
            <a:pPr marL="0" indent="0">
              <a:buNone/>
            </a:pPr>
            <a:r>
              <a:rPr lang="en-US" altLang="de-DE" sz="1600" dirty="0" err="1"/>
              <a:t>Imman</a:t>
            </a:r>
            <a:r>
              <a:rPr lang="en-US" altLang="de-DE" sz="1600" dirty="0"/>
              <a:t>/</a:t>
            </a:r>
            <a:r>
              <a:rPr lang="en-US" altLang="de-DE" sz="1600" dirty="0" err="1"/>
              <a:t>Rubinfeld</a:t>
            </a:r>
            <a:r>
              <a:rPr lang="en-US" altLang="de-DE" sz="1600" dirty="0"/>
              <a:t> (1997): citizens in small democracies can better observe and control government action.</a:t>
            </a:r>
            <a:endParaRPr lang="de-DE" altLang="de-DE" sz="1200" dirty="0"/>
          </a:p>
          <a:p>
            <a:pPr marL="0" indent="0">
              <a:buNone/>
            </a:pPr>
            <a:endParaRPr lang="en-GB" altLang="de-DE" sz="1600" dirty="0"/>
          </a:p>
          <a:p>
            <a:pPr marL="0" indent="0">
              <a:buNone/>
            </a:pPr>
            <a:endParaRPr lang="en-GB" altLang="de-DE" sz="1600" dirty="0"/>
          </a:p>
          <a:p>
            <a:pPr marL="0" indent="0">
              <a:buNone/>
            </a:pPr>
            <a:endParaRPr lang="en-GB" altLang="de-DE" sz="1600" dirty="0"/>
          </a:p>
          <a:p>
            <a:pPr marL="0" indent="0">
              <a:buNone/>
            </a:pPr>
            <a:endParaRPr lang="en-GB" altLang="de-DE" sz="1600" dirty="0"/>
          </a:p>
          <a:p>
            <a:pPr marL="0" indent="0">
              <a:buNone/>
            </a:pPr>
            <a:endParaRPr lang="en-GB" altLang="de-DE" sz="1600" dirty="0"/>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7</a:t>
            </a:fld>
            <a:endParaRPr lang="en-US" altLang="de-DE">
              <a:latin typeface="Verdana" panose="020B0604030504040204" pitchFamily="34" charset="0"/>
            </a:endParaRPr>
          </a:p>
        </p:txBody>
      </p:sp>
      <p:pic>
        <p:nvPicPr>
          <p:cNvPr id="2" name="Grafik 1">
            <a:extLst>
              <a:ext uri="{FF2B5EF4-FFF2-40B4-BE49-F238E27FC236}">
                <a16:creationId xmlns:a16="http://schemas.microsoft.com/office/drawing/2014/main" id="{FC6DB2A6-FE79-2F03-B5DE-E6CD2F5C431A}"/>
              </a:ext>
            </a:extLst>
          </p:cNvPr>
          <p:cNvPicPr>
            <a:picLocks noChangeAspect="1"/>
          </p:cNvPicPr>
          <p:nvPr/>
        </p:nvPicPr>
        <p:blipFill>
          <a:blip r:embed="rId3"/>
          <a:stretch>
            <a:fillRect/>
          </a:stretch>
        </p:blipFill>
        <p:spPr>
          <a:xfrm>
            <a:off x="6875138" y="1628800"/>
            <a:ext cx="1700904" cy="2448272"/>
          </a:xfrm>
          <a:prstGeom prst="rect">
            <a:avLst/>
          </a:prstGeom>
        </p:spPr>
      </p:pic>
    </p:spTree>
    <p:extLst>
      <p:ext uri="{BB962C8B-B14F-4D97-AF65-F5344CB8AC3E}">
        <p14:creationId xmlns:p14="http://schemas.microsoft.com/office/powerpoint/2010/main" val="3761284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a:solidFill>
                  <a:srgbClr val="00B0F0"/>
                </a:solidFill>
              </a:rPr>
              <a:t>Wealth and </a:t>
            </a:r>
            <a:r>
              <a:rPr lang="de-DE" altLang="de-DE" sz="3600" b="1" dirty="0" err="1">
                <a:solidFill>
                  <a:srgbClr val="00B0F0"/>
                </a:solidFill>
              </a:rPr>
              <a:t>government</a:t>
            </a:r>
            <a:r>
              <a:rPr lang="de-DE" altLang="de-DE" sz="3600" b="1" dirty="0">
                <a:solidFill>
                  <a:srgbClr val="00B0F0"/>
                </a:solidFill>
              </a:rPr>
              <a:t> </a:t>
            </a:r>
            <a:r>
              <a:rPr lang="de-DE" altLang="de-DE" sz="3600" b="1" dirty="0" err="1">
                <a:solidFill>
                  <a:srgbClr val="00B0F0"/>
                </a:solidFill>
              </a:rPr>
              <a:t>size</a:t>
            </a:r>
            <a:r>
              <a:rPr lang="de-DE" altLang="de-DE" sz="3600" b="1" dirty="0">
                <a:solidFill>
                  <a:srgbClr val="00B0F0"/>
                </a:solidFill>
              </a:rPr>
              <a:t> </a:t>
            </a:r>
            <a:r>
              <a:rPr lang="de-DE" altLang="de-DE" sz="3600" b="1" dirty="0" err="1">
                <a:solidFill>
                  <a:srgbClr val="00B0F0"/>
                </a:solidFill>
              </a:rPr>
              <a:t>of</a:t>
            </a:r>
            <a:r>
              <a:rPr lang="de-DE" altLang="de-DE" sz="3600" b="1" dirty="0">
                <a:solidFill>
                  <a:srgbClr val="00B0F0"/>
                </a:solidFill>
              </a:rPr>
              <a:t> </a:t>
            </a:r>
            <a:r>
              <a:rPr lang="de-DE" altLang="de-DE" sz="3600" b="1" dirty="0" err="1">
                <a:solidFill>
                  <a:srgbClr val="00B0F0"/>
                </a:solidFill>
              </a:rPr>
              <a:t>small</a:t>
            </a:r>
            <a:r>
              <a:rPr lang="de-DE" altLang="de-DE" sz="3600" b="1" dirty="0">
                <a:solidFill>
                  <a:srgbClr val="00B0F0"/>
                </a:solidFill>
              </a:rPr>
              <a:t> countries: </a:t>
            </a:r>
            <a:r>
              <a:rPr lang="de-DE" altLang="de-DE" sz="3600" b="1" dirty="0" err="1">
                <a:solidFill>
                  <a:srgbClr val="00B0F0"/>
                </a:solidFill>
              </a:rPr>
              <a:t>empirics</a:t>
            </a:r>
            <a:endParaRPr lang="de-DE" altLang="de-DE" sz="3200" b="1" dirty="0">
              <a:solidFill>
                <a:srgbClr val="0070C0"/>
              </a:solidFill>
            </a:endParaRPr>
          </a:p>
        </p:txBody>
      </p:sp>
      <p:sp>
        <p:nvSpPr>
          <p:cNvPr id="17411" name="Inhaltsplatzhalter 9">
            <a:extLst>
              <a:ext uri="{FF2B5EF4-FFF2-40B4-BE49-F238E27FC236}">
                <a16:creationId xmlns:a16="http://schemas.microsoft.com/office/drawing/2014/main" id="{B475FD75-1ECD-43DA-930E-2F2EDE77B05F}"/>
              </a:ext>
            </a:extLst>
          </p:cNvPr>
          <p:cNvSpPr>
            <a:spLocks noGrp="1" noChangeArrowheads="1"/>
          </p:cNvSpPr>
          <p:nvPr>
            <p:ph sz="quarter" idx="4"/>
          </p:nvPr>
        </p:nvSpPr>
        <p:spPr>
          <a:xfrm>
            <a:off x="539750" y="1844675"/>
            <a:ext cx="8147050" cy="4281488"/>
          </a:xfrm>
        </p:spPr>
        <p:txBody>
          <a:bodyPr/>
          <a:lstStyle/>
          <a:p>
            <a:pPr marL="0" indent="0">
              <a:buNone/>
            </a:pPr>
            <a:r>
              <a:rPr lang="en-GB" altLang="de-DE" sz="1600" dirty="0"/>
              <a:t>Easterly / Kray (1999):</a:t>
            </a:r>
          </a:p>
          <a:p>
            <a:pPr marL="0" indent="0">
              <a:buNone/>
            </a:pPr>
            <a:endParaRPr lang="en-GB" sz="1600" b="0" i="0" u="none" strike="noStrike" baseline="0" dirty="0">
              <a:latin typeface="StempelGaramond-Roman"/>
            </a:endParaRPr>
          </a:p>
          <a:p>
            <a:pPr marL="0" indent="0">
              <a:buNone/>
            </a:pPr>
            <a:r>
              <a:rPr lang="de-DE" sz="1800" b="0" i="0" u="none" strike="noStrike" baseline="0" dirty="0">
                <a:latin typeface="StempelGaramond-Roman"/>
              </a:rPr>
              <a:t>«In light </a:t>
            </a:r>
            <a:r>
              <a:rPr lang="de-DE" sz="1800" b="0" i="0" u="none" strike="noStrike" baseline="0" dirty="0" err="1">
                <a:latin typeface="StempelGaramond-Roman"/>
              </a:rPr>
              <a:t>of</a:t>
            </a:r>
            <a:r>
              <a:rPr lang="de-DE" sz="1800" b="0" i="0" u="none" strike="noStrike" baseline="0" dirty="0">
                <a:latin typeface="StempelGaramond-Roman"/>
              </a:rPr>
              <a:t> </a:t>
            </a:r>
            <a:r>
              <a:rPr lang="de-DE" sz="1800" b="0" i="0" u="none" strike="noStrike" baseline="0" dirty="0" err="1">
                <a:latin typeface="StempelGaramond-Roman"/>
              </a:rPr>
              <a:t>the</a:t>
            </a:r>
            <a:r>
              <a:rPr lang="de-DE" sz="1800" b="0" i="0" u="none" strike="noStrike" baseline="0" dirty="0">
                <a:latin typeface="StempelGaramond-Roman"/>
              </a:rPr>
              <a:t> </a:t>
            </a:r>
            <a:r>
              <a:rPr lang="en-US" sz="1800" b="0" i="0" u="none" strike="noStrike" baseline="0" dirty="0">
                <a:latin typeface="StempelGaramond-Roman"/>
              </a:rPr>
              <a:t>grim predictions of theory, the picture of small states which emerges from this analysis is somewhat surprising.»:</a:t>
            </a:r>
          </a:p>
          <a:p>
            <a:pPr>
              <a:buFont typeface="Symbol" panose="05050102010706020507" pitchFamily="18" charset="2"/>
              <a:buChar char="-"/>
            </a:pPr>
            <a:r>
              <a:rPr lang="en-US" altLang="de-DE" sz="1800" dirty="0">
                <a:latin typeface="StempelGaramond-Roman"/>
              </a:rPr>
              <a:t>Small states (&lt; 1 </a:t>
            </a:r>
            <a:r>
              <a:rPr lang="en-US" altLang="de-DE" sz="1800" dirty="0" err="1">
                <a:latin typeface="StempelGaramond-Roman"/>
              </a:rPr>
              <a:t>mio</a:t>
            </a:r>
            <a:r>
              <a:rPr lang="en-US" altLang="de-DE" sz="1800" dirty="0">
                <a:latin typeface="StempelGaramond-Roman"/>
              </a:rPr>
              <a:t> 33/157, 1960-1995) have higher per capita income and life-expectancy and education levels.</a:t>
            </a:r>
          </a:p>
          <a:p>
            <a:pPr>
              <a:buFont typeface="Symbol" panose="05050102010706020507" pitchFamily="18" charset="2"/>
              <a:buChar char="-"/>
            </a:pPr>
            <a:r>
              <a:rPr lang="en-US" altLang="de-DE" sz="1800" dirty="0">
                <a:latin typeface="StempelGaramond-Roman"/>
              </a:rPr>
              <a:t>The more they trade, the more they grow (but with higher volatility). «the positive effect of openness . . . is 2.5 times larger than the negative growth effect of small states' greater output volatility». </a:t>
            </a:r>
          </a:p>
          <a:p>
            <a:pPr marL="0" indent="0">
              <a:buNone/>
            </a:pPr>
            <a:endParaRPr lang="en-US" altLang="de-DE" sz="1600" dirty="0">
              <a:latin typeface="StempelGaramond-Roman"/>
            </a:endParaRPr>
          </a:p>
          <a:p>
            <a:pPr marL="0" indent="0">
              <a:buNone/>
            </a:pPr>
            <a:r>
              <a:rPr lang="en-GB" altLang="de-DE" sz="1600" dirty="0"/>
              <a:t>Krieger / </a:t>
            </a:r>
            <a:r>
              <a:rPr lang="en-GB" altLang="de-DE" sz="1600" dirty="0" err="1"/>
              <a:t>Merierrieks</a:t>
            </a:r>
            <a:r>
              <a:rPr lang="en-GB" altLang="de-DE" sz="1600" dirty="0"/>
              <a:t> (2020):</a:t>
            </a:r>
          </a:p>
          <a:p>
            <a:pPr>
              <a:buFont typeface="Symbol" panose="05050102010706020507" pitchFamily="18" charset="2"/>
              <a:buChar char="-"/>
            </a:pPr>
            <a:r>
              <a:rPr lang="en-GB" altLang="de-DE" sz="1600" dirty="0"/>
              <a:t>n=130, 1970-2014, irrespective of economic development smaller countries (esp. if &lt;10 million) show also smaller government (exp./GDP).</a:t>
            </a:r>
          </a:p>
          <a:p>
            <a:pPr marL="0" indent="0">
              <a:buNone/>
            </a:pPr>
            <a:endParaRPr lang="en-GB" altLang="de-DE" sz="1600" dirty="0"/>
          </a:p>
          <a:p>
            <a:pPr marL="0" indent="0">
              <a:buNone/>
            </a:pPr>
            <a:r>
              <a:rPr lang="en-GB" altLang="de-DE" sz="1600" dirty="0"/>
              <a:t> </a:t>
            </a:r>
          </a:p>
          <a:p>
            <a:pPr marL="0" indent="0">
              <a:buNone/>
            </a:pPr>
            <a:endParaRPr lang="en-GB" altLang="de-DE" sz="1600" dirty="0"/>
          </a:p>
          <a:p>
            <a:pPr>
              <a:buFont typeface="Symbol" panose="05050102010706020507" pitchFamily="18" charset="2"/>
              <a:buChar char="-"/>
            </a:pPr>
            <a:endParaRPr lang="en-US" altLang="de-DE" sz="1600" dirty="0"/>
          </a:p>
          <a:p>
            <a:pPr marL="0" indent="0">
              <a:buNone/>
            </a:pPr>
            <a:endParaRPr lang="en-GB" altLang="de-DE" sz="1600" dirty="0"/>
          </a:p>
          <a:p>
            <a:pPr marL="0" indent="0">
              <a:buNone/>
            </a:pPr>
            <a:endParaRPr lang="en-GB" altLang="de-DE" sz="1600" dirty="0"/>
          </a:p>
          <a:p>
            <a:pPr marL="0" indent="0">
              <a:buNone/>
            </a:pPr>
            <a:endParaRPr lang="en-GB" altLang="de-DE" sz="1600" dirty="0"/>
          </a:p>
          <a:p>
            <a:pPr marL="0" indent="0">
              <a:buNone/>
            </a:pPr>
            <a:endParaRPr lang="en-GB" altLang="de-DE" sz="1600" dirty="0"/>
          </a:p>
        </p:txBody>
      </p:sp>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8</a:t>
            </a:fld>
            <a:endParaRPr lang="en-US" altLang="de-DE">
              <a:latin typeface="Verdana" panose="020B0604030504040204" pitchFamily="34" charset="0"/>
            </a:endParaRPr>
          </a:p>
        </p:txBody>
      </p:sp>
    </p:spTree>
    <p:extLst>
      <p:ext uri="{BB962C8B-B14F-4D97-AF65-F5344CB8AC3E}">
        <p14:creationId xmlns:p14="http://schemas.microsoft.com/office/powerpoint/2010/main" val="2849561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793CAE8-51E5-4AF0-A355-55DB7AEDA65F}"/>
              </a:ext>
            </a:extLst>
          </p:cNvPr>
          <p:cNvSpPr>
            <a:spLocks noGrp="1" noChangeArrowheads="1"/>
          </p:cNvSpPr>
          <p:nvPr>
            <p:ph type="title"/>
          </p:nvPr>
        </p:nvSpPr>
        <p:spPr/>
        <p:txBody>
          <a:bodyPr/>
          <a:lstStyle/>
          <a:p>
            <a:pPr eaLnBrk="1" hangingPunct="1"/>
            <a:br>
              <a:rPr lang="de-DE" altLang="de-DE" sz="3600" b="1" dirty="0">
                <a:solidFill>
                  <a:srgbClr val="00B0F0"/>
                </a:solidFill>
              </a:rPr>
            </a:br>
            <a:r>
              <a:rPr lang="de-DE" altLang="de-DE" sz="3600" b="1" dirty="0">
                <a:solidFill>
                  <a:srgbClr val="00B0F0"/>
                </a:solidFill>
              </a:rPr>
              <a:t>Population </a:t>
            </a:r>
            <a:r>
              <a:rPr lang="de-DE" altLang="de-DE" sz="3600" b="1" dirty="0" err="1">
                <a:solidFill>
                  <a:srgbClr val="00B0F0"/>
                </a:solidFill>
              </a:rPr>
              <a:t>size</a:t>
            </a:r>
            <a:r>
              <a:rPr lang="de-DE" altLang="de-DE" sz="3600" b="1" dirty="0">
                <a:solidFill>
                  <a:srgbClr val="00B0F0"/>
                </a:solidFill>
              </a:rPr>
              <a:t>, </a:t>
            </a:r>
            <a:r>
              <a:rPr lang="de-DE" altLang="de-DE" sz="3600" b="1" dirty="0" err="1">
                <a:solidFill>
                  <a:srgbClr val="00B0F0"/>
                </a:solidFill>
              </a:rPr>
              <a:t>wealth</a:t>
            </a:r>
            <a:r>
              <a:rPr lang="de-DE" altLang="de-DE" sz="3600" b="1" dirty="0">
                <a:solidFill>
                  <a:srgbClr val="00B0F0"/>
                </a:solidFill>
              </a:rPr>
              <a:t>  and </a:t>
            </a:r>
            <a:r>
              <a:rPr lang="de-DE" altLang="de-DE" sz="3600" b="1" dirty="0" err="1">
                <a:solidFill>
                  <a:srgbClr val="00B0F0"/>
                </a:solidFill>
              </a:rPr>
              <a:t>government</a:t>
            </a:r>
            <a:r>
              <a:rPr lang="de-DE" altLang="de-DE" sz="3600" b="1" dirty="0">
                <a:solidFill>
                  <a:srgbClr val="00B0F0"/>
                </a:solidFill>
              </a:rPr>
              <a:t> </a:t>
            </a:r>
            <a:r>
              <a:rPr lang="de-DE" altLang="de-DE" sz="3600" b="1" dirty="0" err="1">
                <a:solidFill>
                  <a:srgbClr val="00B0F0"/>
                </a:solidFill>
              </a:rPr>
              <a:t>size</a:t>
            </a:r>
            <a:endParaRPr lang="de-DE" altLang="de-DE" sz="3200" b="1" dirty="0">
              <a:solidFill>
                <a:srgbClr val="0070C0"/>
              </a:solidFill>
            </a:endParaRPr>
          </a:p>
        </p:txBody>
      </p:sp>
      <p:pic>
        <p:nvPicPr>
          <p:cNvPr id="2" name="Inhaltsplatzhalter 1">
            <a:extLst>
              <a:ext uri="{FF2B5EF4-FFF2-40B4-BE49-F238E27FC236}">
                <a16:creationId xmlns:a16="http://schemas.microsoft.com/office/drawing/2014/main" id="{2C92E9CE-563B-B3AD-6E17-93A6F4B7BAE9}"/>
              </a:ext>
            </a:extLst>
          </p:cNvPr>
          <p:cNvPicPr>
            <a:picLocks noGrp="1" noChangeAspect="1"/>
          </p:cNvPicPr>
          <p:nvPr>
            <p:ph sz="quarter" idx="4"/>
          </p:nvPr>
        </p:nvPicPr>
        <p:blipFill>
          <a:blip r:embed="rId3"/>
          <a:stretch>
            <a:fillRect/>
          </a:stretch>
        </p:blipFill>
        <p:spPr>
          <a:xfrm>
            <a:off x="683568" y="1772816"/>
            <a:ext cx="7850832" cy="4412843"/>
          </a:xfrm>
          <a:prstGeom prst="rect">
            <a:avLst/>
          </a:prstGeom>
        </p:spPr>
      </p:pic>
      <p:sp>
        <p:nvSpPr>
          <p:cNvPr id="17413" name="Foliennummernplatzhalter 2">
            <a:extLst>
              <a:ext uri="{FF2B5EF4-FFF2-40B4-BE49-F238E27FC236}">
                <a16:creationId xmlns:a16="http://schemas.microsoft.com/office/drawing/2014/main" id="{B482C788-A7BA-48F8-91B8-25DC67F54A3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D2915-ED06-41A6-B1DC-7CCB10CC0F31}" type="slidenum">
              <a:rPr lang="en-US" altLang="de-DE" smtClean="0">
                <a:latin typeface="Verdana" panose="020B0604030504040204" pitchFamily="34" charset="0"/>
              </a:rPr>
              <a:pPr/>
              <a:t>9</a:t>
            </a:fld>
            <a:endParaRPr lang="en-US" altLang="de-DE">
              <a:latin typeface="Verdana" panose="020B0604030504040204" pitchFamily="34" charset="0"/>
            </a:endParaRPr>
          </a:p>
        </p:txBody>
      </p:sp>
    </p:spTree>
    <p:extLst>
      <p:ext uri="{BB962C8B-B14F-4D97-AF65-F5344CB8AC3E}">
        <p14:creationId xmlns:p14="http://schemas.microsoft.com/office/powerpoint/2010/main" val="1030789694"/>
      </p:ext>
    </p:extLst>
  </p:cSld>
  <p:clrMapOvr>
    <a:masterClrMapping/>
  </p:clrMapOvr>
</p:sld>
</file>

<file path=ppt/theme/theme1.xml><?xml version="1.0" encoding="utf-8"?>
<a:theme xmlns:a="http://schemas.openxmlformats.org/drawingml/2006/main" name="Profil">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1235</Words>
  <Application>Microsoft Office PowerPoint</Application>
  <PresentationFormat>Bildschirmpräsentation (4:3)</PresentationFormat>
  <Paragraphs>165</Paragraphs>
  <Slides>22</Slides>
  <Notes>21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22</vt:i4>
      </vt:variant>
    </vt:vector>
  </HeadingPairs>
  <TitlesOfParts>
    <vt:vector size="28" baseType="lpstr">
      <vt:lpstr>Arial</vt:lpstr>
      <vt:lpstr>StempelGaramond-Roman</vt:lpstr>
      <vt:lpstr>Symbol</vt:lpstr>
      <vt:lpstr>Verdana</vt:lpstr>
      <vt:lpstr>Wingdings</vt:lpstr>
      <vt:lpstr>Profil</vt:lpstr>
      <vt:lpstr>The size of nations, the scope of government, the case of Liechtenstein</vt:lpstr>
      <vt:lpstr> Content</vt:lpstr>
      <vt:lpstr>The size and number of nations 1648, 1914, 2022</vt:lpstr>
      <vt:lpstr> Size and numbers of nations</vt:lpstr>
      <vt:lpstr> Wealth and government size of small countries: theory</vt:lpstr>
      <vt:lpstr> Wealth and government size of small countries: theory</vt:lpstr>
      <vt:lpstr> Wealth and government size of small countries: theory</vt:lpstr>
      <vt:lpstr> Wealth and government size of small countries: empirics</vt:lpstr>
      <vt:lpstr> Population size, wealth  and government size</vt:lpstr>
      <vt:lpstr> Population size, wealth  and government size</vt:lpstr>
      <vt:lpstr>PowerPoint-Präsentation</vt:lpstr>
      <vt:lpstr> Introducing Liechtenstein</vt:lpstr>
      <vt:lpstr> Introducing Liechtenstein more diversified than you may think</vt:lpstr>
      <vt:lpstr> Introducing Liechtenstein higher employment than population</vt:lpstr>
      <vt:lpstr> Introducing Liechtenstein: excess revenues = 3 yearly budgets</vt:lpstr>
      <vt:lpstr> Explaining the small rich state:  Smart fiscal policy</vt:lpstr>
      <vt:lpstr> Explaining the small rich state:  Outsourcing, multitasking</vt:lpstr>
      <vt:lpstr> Explaining the small rich state:  smart „industrial policy“</vt:lpstr>
      <vt:lpstr> Prince and People as veto players?</vt:lpstr>
      <vt:lpstr> Imported government growth?</vt:lpstr>
      <vt:lpstr> Imported government growth?</vt:lpstr>
      <vt:lpstr>„United in diversity“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Ben</dc:creator>
  <cp:lastModifiedBy>Michael Wohlgemuth</cp:lastModifiedBy>
  <cp:revision>300</cp:revision>
  <cp:lastPrinted>2015-04-16T11:20:24Z</cp:lastPrinted>
  <dcterms:created xsi:type="dcterms:W3CDTF">2005-05-31T06:36:45Z</dcterms:created>
  <dcterms:modified xsi:type="dcterms:W3CDTF">2022-12-24T13:49:51Z</dcterms:modified>
</cp:coreProperties>
</file>